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32"/>
  </p:notesMasterIdLst>
  <p:handoutMasterIdLst>
    <p:handoutMasterId r:id="rId33"/>
  </p:handoutMasterIdLst>
  <p:sldIdLst>
    <p:sldId id="313" r:id="rId3"/>
    <p:sldId id="257" r:id="rId4"/>
    <p:sldId id="316" r:id="rId5"/>
    <p:sldId id="317" r:id="rId6"/>
    <p:sldId id="261" r:id="rId7"/>
    <p:sldId id="318" r:id="rId8"/>
    <p:sldId id="284" r:id="rId9"/>
    <p:sldId id="320" r:id="rId10"/>
    <p:sldId id="300" r:id="rId11"/>
    <p:sldId id="319" r:id="rId12"/>
    <p:sldId id="301" r:id="rId13"/>
    <p:sldId id="315" r:id="rId14"/>
    <p:sldId id="332" r:id="rId15"/>
    <p:sldId id="321" r:id="rId16"/>
    <p:sldId id="322" r:id="rId17"/>
    <p:sldId id="323" r:id="rId18"/>
    <p:sldId id="324" r:id="rId19"/>
    <p:sldId id="325" r:id="rId20"/>
    <p:sldId id="326" r:id="rId21"/>
    <p:sldId id="304" r:id="rId22"/>
    <p:sldId id="306" r:id="rId23"/>
    <p:sldId id="305" r:id="rId24"/>
    <p:sldId id="327" r:id="rId25"/>
    <p:sldId id="328" r:id="rId26"/>
    <p:sldId id="293" r:id="rId27"/>
    <p:sldId id="329" r:id="rId28"/>
    <p:sldId id="330" r:id="rId29"/>
    <p:sldId id="331" r:id="rId30"/>
    <p:sldId id="267" r:id="rId31"/>
  </p:sldIdLst>
  <p:sldSz cx="9144000" cy="5715000" type="screen16x10"/>
  <p:notesSz cx="6797675" cy="99266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06400" indent="50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812800" indent="1000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222375" indent="14922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628775" indent="1984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E0E0F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86" autoAdjust="0"/>
    <p:restoredTop sz="96400" autoAdjust="0"/>
  </p:normalViewPr>
  <p:slideViewPr>
    <p:cSldViewPr>
      <p:cViewPr varScale="1">
        <p:scale>
          <a:sx n="133" d="100"/>
          <a:sy n="133" d="100"/>
        </p:scale>
        <p:origin x="1452" y="120"/>
      </p:cViewPr>
      <p:guideLst>
        <p:guide orient="horz" pos="1800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014"/>
    </p:cViewPr>
  </p:sorterViewPr>
  <p:notesViewPr>
    <p:cSldViewPr>
      <p:cViewPr varScale="1">
        <p:scale>
          <a:sx n="100" d="100"/>
          <a:sy n="100" d="100"/>
        </p:scale>
        <p:origin x="-840" y="-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350" y="0"/>
            <a:ext cx="2919413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0234613"/>
            <a:ext cx="29210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350" y="10234613"/>
            <a:ext cx="2919413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defRPr sz="1200" smtClean="0"/>
            </a:lvl1pPr>
          </a:lstStyle>
          <a:p>
            <a:pPr>
              <a:defRPr/>
            </a:pPr>
            <a:fld id="{63A804F1-09D2-49F5-8E1F-273009E7FD8F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350" y="0"/>
            <a:ext cx="2919413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4100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38113" y="808038"/>
            <a:ext cx="6464300" cy="4041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5118100"/>
            <a:ext cx="5391150" cy="484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zh-TW" noProof="0" smtClean="0"/>
              <a:t>按一下以編輯母片</a:t>
            </a:r>
          </a:p>
          <a:p>
            <a:pPr lvl="1"/>
            <a:r>
              <a:rPr lang="zh-TW" altLang="zh-TW" noProof="0" smtClean="0"/>
              <a:t>第二層</a:t>
            </a:r>
          </a:p>
          <a:p>
            <a:pPr lvl="2"/>
            <a:r>
              <a:rPr lang="zh-TW" altLang="zh-TW" noProof="0" smtClean="0"/>
              <a:t>第三層</a:t>
            </a:r>
          </a:p>
          <a:p>
            <a:pPr lvl="3"/>
            <a:r>
              <a:rPr lang="zh-TW" altLang="zh-TW" noProof="0" smtClean="0"/>
              <a:t>第四層</a:t>
            </a:r>
          </a:p>
          <a:p>
            <a:pPr lvl="4"/>
            <a:r>
              <a:rPr lang="zh-TW" altLang="zh-TW" noProof="0" smtClean="0"/>
              <a:t>第五層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0234613"/>
            <a:ext cx="29210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350" y="10234613"/>
            <a:ext cx="2919413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defRPr sz="1200" smtClean="0"/>
            </a:lvl1pPr>
          </a:lstStyle>
          <a:p>
            <a:pPr>
              <a:defRPr/>
            </a:pPr>
            <a:fld id="{387B05C8-BA0B-466E-B78F-93801FF0779D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SzPct val="100000"/>
      <a:defRPr sz="10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06400" algn="l" rtl="0" eaLnBrk="0" fontAlgn="base" hangingPunct="0">
      <a:spcBef>
        <a:spcPct val="30000"/>
      </a:spcBef>
      <a:spcAft>
        <a:spcPct val="0"/>
      </a:spcAft>
      <a:buSzPct val="100000"/>
      <a:defRPr sz="10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812800" algn="l" rtl="0" eaLnBrk="0" fontAlgn="base" hangingPunct="0">
      <a:spcBef>
        <a:spcPct val="30000"/>
      </a:spcBef>
      <a:spcAft>
        <a:spcPct val="0"/>
      </a:spcAft>
      <a:buSzPct val="100000"/>
      <a:defRPr sz="10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222375" algn="l" rtl="0" eaLnBrk="0" fontAlgn="base" hangingPunct="0">
      <a:spcBef>
        <a:spcPct val="30000"/>
      </a:spcBef>
      <a:spcAft>
        <a:spcPct val="0"/>
      </a:spcAft>
      <a:buSzPct val="100000"/>
      <a:defRPr sz="10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628775" algn="l" rtl="0" eaLnBrk="0" fontAlgn="base" hangingPunct="0">
      <a:spcBef>
        <a:spcPct val="30000"/>
      </a:spcBef>
      <a:spcAft>
        <a:spcPct val="0"/>
      </a:spcAft>
      <a:buSzPct val="100000"/>
      <a:defRPr sz="10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0688" y="744538"/>
            <a:ext cx="5956300" cy="3722687"/>
          </a:xfrm>
          <a:ln/>
        </p:spPr>
      </p:sp>
      <p:sp>
        <p:nvSpPr>
          <p:cNvPr id="717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1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5B270B3-65A8-4AAF-9AAD-A5BAE833F57C}" type="slidenum">
              <a:rPr lang="en-US" altLang="zh-TW"/>
              <a:pPr/>
              <a:t>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zh-TW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816350" y="10234613"/>
            <a:ext cx="2919413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</a:pPr>
            <a:r>
              <a:rPr lang="zh-TW" altLang="zh-TW" sz="120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45036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zh-TW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816350" y="10234613"/>
            <a:ext cx="2919413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</a:pPr>
            <a:r>
              <a:rPr lang="zh-TW" altLang="zh-TW" sz="1200"/>
              <a:t>3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zh-TW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816350" y="10234613"/>
            <a:ext cx="2919413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</a:pPr>
            <a:r>
              <a:rPr lang="zh-TW" altLang="zh-TW" sz="1200"/>
              <a:t>3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zh-TW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816350" y="10234613"/>
            <a:ext cx="2919413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</a:pPr>
            <a:r>
              <a:rPr lang="zh-TW" altLang="zh-TW" sz="1200"/>
              <a:t>3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zh-TW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816350" y="10234613"/>
            <a:ext cx="2919413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</a:pPr>
            <a:r>
              <a:rPr lang="zh-TW" altLang="zh-TW" sz="120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71238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zh-TW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816350" y="10234613"/>
            <a:ext cx="2919413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</a:pPr>
            <a:r>
              <a:rPr lang="zh-TW" altLang="zh-TW" sz="1200"/>
              <a:t>3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zh-TW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816350" y="10234613"/>
            <a:ext cx="2919413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</a:pPr>
            <a:r>
              <a:rPr lang="zh-TW" altLang="zh-TW" sz="1200"/>
              <a:t>3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zh-TW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816350" y="10234613"/>
            <a:ext cx="2919413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</a:pPr>
            <a:r>
              <a:rPr lang="zh-TW" altLang="zh-TW" sz="1200"/>
              <a:t>3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zh-TW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816350" y="10234613"/>
            <a:ext cx="2919413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</a:pPr>
            <a:r>
              <a:rPr lang="zh-TW" altLang="zh-TW" sz="120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71996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9A6FD-9FAC-451E-8453-304E36ABA94A}" type="datetime3">
              <a:rPr lang="zh-TW" altLang="en-US"/>
              <a:pPr>
                <a:defRPr/>
              </a:pPr>
              <a:t>109年2月5日</a:t>
            </a:fld>
            <a:endParaRPr lang="zh-TW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AAB22-5BEE-491E-8853-08800FAB9781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83625498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3E11C-D5F8-454E-B469-4455F8C27139}" type="datetime3">
              <a:rPr lang="zh-TW" altLang="en-US"/>
              <a:pPr>
                <a:defRPr/>
              </a:pPr>
              <a:t>109年2月5日</a:t>
            </a:fld>
            <a:endParaRPr lang="zh-TW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58B50-26CF-4E2C-A3F9-CBAE955BAB2C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1728599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51593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51593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A0F2B-FE34-47B1-BD41-83D4E29C4E1D}" type="datetime3">
              <a:rPr lang="zh-TW" altLang="en-US"/>
              <a:pPr>
                <a:defRPr/>
              </a:pPr>
              <a:t>109年2月5日</a:t>
            </a:fld>
            <a:endParaRPr lang="zh-TW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D1586-ED67-4DE1-951D-22A3CECD73E5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0890153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02B91-1F3D-4876-B0CA-53FB929DF660}" type="datetime3">
              <a:rPr lang="zh-TW" altLang="en-US"/>
              <a:pPr>
                <a:defRPr/>
              </a:pPr>
              <a:t>109年2月5日</a:t>
            </a:fld>
            <a:endParaRPr lang="zh-TW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271E8-9834-420E-A906-374A032362AB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23767101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23209-5BEB-4D7E-B624-A412FAC1FC42}" type="datetime3">
              <a:rPr lang="zh-TW" altLang="en-US"/>
              <a:pPr>
                <a:defRPr/>
              </a:pPr>
              <a:t>109年2月5日</a:t>
            </a:fld>
            <a:endParaRPr lang="zh-TW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BDAFE-8B19-4D23-BE08-BBF862A9A7B9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6683360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C0869-C03C-4275-8834-B4E72C154A83}" type="datetime3">
              <a:rPr lang="zh-TW" altLang="en-US"/>
              <a:pPr>
                <a:defRPr/>
              </a:pPr>
              <a:t>109年2月5日</a:t>
            </a:fld>
            <a:endParaRPr lang="zh-TW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824B8-22E2-47DC-A7C4-08394547EB1F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0373428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187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187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12259-30D1-4B63-BD86-62EABCB53C6B}" type="datetime3">
              <a:rPr lang="zh-TW" altLang="en-US"/>
              <a:pPr>
                <a:defRPr/>
              </a:pPr>
              <a:t>109年2月5日</a:t>
            </a:fld>
            <a:endParaRPr lang="zh-TW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47DFC-59CC-4E7B-AE0D-A96E667E8F97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15806097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A9304-DE2E-4A80-AE05-2B6695F7D9AD}" type="datetime3">
              <a:rPr lang="zh-TW" altLang="en-US"/>
              <a:pPr>
                <a:defRPr/>
              </a:pPr>
              <a:t>109年2月5日</a:t>
            </a:fld>
            <a:endParaRPr lang="zh-TW" altLang="zh-TW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D046D-5DB6-49E0-913C-FA9489029E8D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68289926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86A73-234A-4B90-B8FC-9E32B4D64DA6}" type="datetime3">
              <a:rPr lang="zh-TW" altLang="en-US"/>
              <a:pPr>
                <a:defRPr/>
              </a:pPr>
              <a:t>109年2月5日</a:t>
            </a:fld>
            <a:endParaRPr lang="zh-TW" altLang="zh-TW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4F853-8B83-4A9F-A44F-E52AA7D63134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9368323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AB742-F88C-421B-B135-93DCE0088D49}" type="datetime3">
              <a:rPr lang="zh-TW" altLang="en-US"/>
              <a:pPr>
                <a:defRPr/>
              </a:pPr>
              <a:t>109年2月5日</a:t>
            </a:fld>
            <a:endParaRPr lang="zh-TW" altLang="zh-TW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8C72F-40B8-4C3D-94F4-C49FCDE8A92A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12226478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C56AE-BBC2-457B-AC79-70A9E0ED3A94}" type="datetime3">
              <a:rPr lang="zh-TW" altLang="en-US"/>
              <a:pPr>
                <a:defRPr/>
              </a:pPr>
              <a:t>109年2月5日</a:t>
            </a:fld>
            <a:endParaRPr lang="zh-TW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4A5C6-7C67-4969-B46E-08DE757B718A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0999750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AAB5D-FC27-4813-BF19-3ECF0167772E}" type="datetime3">
              <a:rPr lang="zh-TW" altLang="en-US"/>
              <a:pPr>
                <a:defRPr/>
              </a:pPr>
              <a:t>109年2月5日</a:t>
            </a:fld>
            <a:endParaRPr lang="zh-TW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D8EFF-CD26-4DBB-9AD5-1B975FFBCFE7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48353395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C3AFA-8625-407D-916F-0825BE2185EB}" type="datetime3">
              <a:rPr lang="zh-TW" altLang="en-US"/>
              <a:pPr>
                <a:defRPr/>
              </a:pPr>
              <a:t>109年2月5日</a:t>
            </a:fld>
            <a:endParaRPr lang="zh-TW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38AD8-5BDF-49E7-BAE0-1E5E30866B17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72437318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74E19-AE11-413E-93DA-51BC28830FB4}" type="datetime3">
              <a:rPr lang="zh-TW" altLang="en-US"/>
              <a:pPr>
                <a:defRPr/>
              </a:pPr>
              <a:t>109年2月5日</a:t>
            </a:fld>
            <a:endParaRPr lang="zh-TW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35416-685B-464D-94B0-AE77FF034457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07424402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51593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51593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27882-A3B5-4750-9917-D68CF429DC8F}" type="datetime3">
              <a:rPr lang="zh-TW" altLang="en-US"/>
              <a:pPr>
                <a:defRPr/>
              </a:pPr>
              <a:t>109年2月5日</a:t>
            </a:fld>
            <a:endParaRPr lang="zh-TW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1E8FD-ADEF-4A5C-B68F-E72CEB83EF2E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99568437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gray">
          <a:xfrm>
            <a:off x="0" y="-7938"/>
            <a:ext cx="9169400" cy="32067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pic>
        <p:nvPicPr>
          <p:cNvPr id="5" name="Picture 4" descr="C:\Users\user\Desktop\DQQ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425"/>
            <a:ext cx="9158288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gray">
          <a:xfrm>
            <a:off x="0" y="3198813"/>
            <a:ext cx="9144000" cy="9191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zh-TW" altLang="en-US" b="1" dirty="0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gray">
          <a:xfrm>
            <a:off x="0" y="4117975"/>
            <a:ext cx="9144000" cy="180975"/>
          </a:xfrm>
          <a:prstGeom prst="rect">
            <a:avLst/>
          </a:prstGeom>
          <a:solidFill>
            <a:srgbClr val="F3E0AF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8" name="Text Box 17"/>
          <p:cNvSpPr txBox="1">
            <a:spLocks noChangeArrowheads="1"/>
          </p:cNvSpPr>
          <p:nvPr userDrawn="1"/>
        </p:nvSpPr>
        <p:spPr bwMode="auto">
          <a:xfrm>
            <a:off x="539750" y="234950"/>
            <a:ext cx="48244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TW" sz="1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 Unicode MS" pitchFamily="34" charset="-120"/>
              </a:rPr>
              <a:t>Hualien</a:t>
            </a:r>
            <a:r>
              <a:rPr lang="en-US" altLang="zh-TW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Unicode MS" pitchFamily="34" charset="-120"/>
              </a:rPr>
              <a:t> County Health Bureau</a:t>
            </a:r>
          </a:p>
        </p:txBody>
      </p:sp>
      <p:sp>
        <p:nvSpPr>
          <p:cNvPr id="9" name="文字方塊 8"/>
          <p:cNvSpPr txBox="1">
            <a:spLocks noChangeArrowheads="1"/>
          </p:cNvSpPr>
          <p:nvPr userDrawn="1"/>
        </p:nvSpPr>
        <p:spPr bwMode="auto">
          <a:xfrm>
            <a:off x="279400" y="-47625"/>
            <a:ext cx="2492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24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花蓮縣衛生局</a:t>
            </a:r>
          </a:p>
        </p:txBody>
      </p:sp>
      <p:sp>
        <p:nvSpPr>
          <p:cNvPr id="10" name="文字方塊 9"/>
          <p:cNvSpPr txBox="1">
            <a:spLocks noChangeArrowheads="1"/>
          </p:cNvSpPr>
          <p:nvPr userDrawn="1"/>
        </p:nvSpPr>
        <p:spPr bwMode="auto">
          <a:xfrm>
            <a:off x="5867400" y="4872038"/>
            <a:ext cx="3236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智慧城市 幸福花蓮</a:t>
            </a:r>
          </a:p>
        </p:txBody>
      </p:sp>
      <p:pic>
        <p:nvPicPr>
          <p:cNvPr id="11" name="Picture 7" descr="C:\Users\user\Desktop\sdsddddd.gi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7463"/>
            <a:ext cx="5048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539771" y="3300610"/>
            <a:ext cx="8473393" cy="715967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4400" b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16" name="文字版面配置區 2"/>
          <p:cNvSpPr>
            <a:spLocks noGrp="1"/>
          </p:cNvSpPr>
          <p:nvPr>
            <p:ph type="body" idx="13"/>
          </p:nvPr>
        </p:nvSpPr>
        <p:spPr>
          <a:xfrm>
            <a:off x="611562" y="4417673"/>
            <a:ext cx="5327650" cy="432387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altLang="zh-TW" dirty="0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E33C7F5-512C-4686-8B84-9ACAAF004062}" type="datetime3">
              <a:rPr lang="zh-TW" altLang="en-US"/>
              <a:pPr>
                <a:defRPr/>
              </a:pPr>
              <a:t>109年2月5日</a:t>
            </a:fld>
            <a:endParaRPr lang="en-US" altLang="zh-TW"/>
          </a:p>
        </p:txBody>
      </p:sp>
      <p:sp>
        <p:nvSpPr>
          <p:cNvPr id="13" name="Rectangle 8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9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84821E-FF1A-48D5-AE5A-2B73FA33A1A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16908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A704C-25D9-4655-84C7-687A3892561B}" type="datetime3">
              <a:rPr lang="zh-TW" altLang="en-US"/>
              <a:pPr>
                <a:defRPr/>
              </a:pPr>
              <a:t>109年2月5日</a:t>
            </a:fld>
            <a:endParaRPr lang="zh-TW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74866-3BC6-4778-BF7F-193743674344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61174761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187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187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735A1-259D-4495-ACD2-A807691033B1}" type="datetime3">
              <a:rPr lang="zh-TW" altLang="en-US"/>
              <a:pPr>
                <a:defRPr/>
              </a:pPr>
              <a:t>109年2月5日</a:t>
            </a:fld>
            <a:endParaRPr lang="zh-TW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8FBC2-8E4B-47EE-8BB2-00DA54FD3D45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94937091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6DD45-3891-4F61-B1B5-974F76303123}" type="datetime3">
              <a:rPr lang="zh-TW" altLang="en-US"/>
              <a:pPr>
                <a:defRPr/>
              </a:pPr>
              <a:t>109年2月5日</a:t>
            </a:fld>
            <a:endParaRPr lang="zh-TW" altLang="zh-TW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68862-DEE8-46D0-92B5-2400813CF822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01841487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CB001-7BC3-4722-B5C6-4AE24F1D2C8B}" type="datetime3">
              <a:rPr lang="zh-TW" altLang="en-US"/>
              <a:pPr>
                <a:defRPr/>
              </a:pPr>
              <a:t>109年2月5日</a:t>
            </a:fld>
            <a:endParaRPr lang="zh-TW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7CDEB-BAE2-4106-852C-705520C86653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64989132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C3D0C-CCB6-4C98-A087-4F9F9E56DD48}" type="datetime3">
              <a:rPr lang="zh-TW" altLang="en-US"/>
              <a:pPr>
                <a:defRPr/>
              </a:pPr>
              <a:t>109年2月5日</a:t>
            </a:fld>
            <a:endParaRPr lang="zh-TW" altLang="zh-TW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DB795-A4C2-4933-8525-93F4DFA3F709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17587357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E2E09-35AC-4738-8888-0F25092113C9}" type="datetime3">
              <a:rPr lang="zh-TW" altLang="en-US"/>
              <a:pPr>
                <a:defRPr/>
              </a:pPr>
              <a:t>109年2月5日</a:t>
            </a:fld>
            <a:endParaRPr lang="zh-TW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ED0B3-40E2-49DB-8354-D481797E1D87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56211249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70441-747A-4EAA-ACBF-F43B303EB53E}" type="datetime3">
              <a:rPr lang="zh-TW" altLang="en-US"/>
              <a:pPr>
                <a:defRPr/>
              </a:pPr>
              <a:t>109年2月5日</a:t>
            </a:fld>
            <a:endParaRPr lang="zh-TW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614E7-0116-4BB4-9EF5-98D24D3DED5D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8845594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98575" y="508000"/>
            <a:ext cx="7845425" cy="363538"/>
          </a:xfrm>
          <a:prstGeom prst="rect">
            <a:avLst/>
          </a:prstGeom>
          <a:gradFill rotWithShape="1">
            <a:gsLst>
              <a:gs pos="0">
                <a:srgbClr val="173062"/>
              </a:gs>
              <a:gs pos="100000">
                <a:schemeClr val="accent1"/>
              </a:gs>
            </a:gsLst>
            <a:lin ang="0" scaled="1"/>
          </a:gradFill>
          <a:ln w="9525" cmpd="sng">
            <a:solidFill>
              <a:schemeClr val="accent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588" tIns="40794" rIns="81588" bIns="40794" anchor="ctr"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085975" indent="198438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543175" indent="198438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000375" indent="198438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457575" indent="198438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defRPr/>
            </a:pPr>
            <a:endParaRPr lang="zh-TW" altLang="zh-TW" smtClean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98575" y="0"/>
            <a:ext cx="7845425" cy="8715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588" tIns="40794" rIns="81588" bIns="40794" anchor="ctr"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085975" indent="198438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543175" indent="198438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000375" indent="198438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457575" indent="198438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defRPr/>
            </a:pPr>
            <a:endParaRPr lang="zh-TW" altLang="zh-TW" sz="2000" smtClean="0"/>
          </a:p>
        </p:txBody>
      </p:sp>
      <p:pic>
        <p:nvPicPr>
          <p:cNvPr id="1028" name="Picture 4" descr="7232982801529939505874.png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476250"/>
            <a:ext cx="188912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952500"/>
            <a:ext cx="228600" cy="4762500"/>
          </a:xfrm>
          <a:prstGeom prst="rect">
            <a:avLst/>
          </a:prstGeom>
          <a:gradFill rotWithShape="1">
            <a:gsLst>
              <a:gs pos="0">
                <a:srgbClr val="DEE3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588" tIns="40794" rIns="81588" bIns="40794" anchor="ctr"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085975" indent="198438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543175" indent="198438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000375" indent="198438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457575" indent="198438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defRPr/>
            </a:pPr>
            <a:endParaRPr lang="zh-TW" altLang="zh-TW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81588" tIns="40794" rIns="81588" bIns="407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zh-TW" smtClean="0"/>
              <a:t>按一下以編輯母片</a:t>
            </a:r>
          </a:p>
          <a:p>
            <a:pPr lvl="1"/>
            <a:r>
              <a:rPr lang="zh-TW" altLang="zh-TW" smtClean="0"/>
              <a:t>第二層</a:t>
            </a:r>
          </a:p>
          <a:p>
            <a:pPr lvl="2"/>
            <a:r>
              <a:rPr lang="zh-TW" altLang="zh-TW" smtClean="0"/>
              <a:t>第三層</a:t>
            </a:r>
          </a:p>
          <a:p>
            <a:pPr lvl="3"/>
            <a:r>
              <a:rPr lang="zh-TW" altLang="zh-TW" smtClean="0"/>
              <a:t>第四層</a:t>
            </a:r>
          </a:p>
          <a:p>
            <a:pPr lvl="4"/>
            <a:r>
              <a:rPr lang="zh-TW" altLang="zh-TW" smtClean="0"/>
              <a:t>第五層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434013"/>
            <a:ext cx="213360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81588" tIns="40794" rIns="81588" bIns="40794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defRPr sz="1300">
                <a:solidFill>
                  <a:schemeClr val="accent1"/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2F995CCF-B5CC-4597-A27C-0FD4E268141B}" type="datetime3">
              <a:rPr lang="zh-TW" altLang="en-US"/>
              <a:pPr>
                <a:defRPr/>
              </a:pPr>
              <a:t>109年2月5日</a:t>
            </a:fld>
            <a:endParaRPr lang="zh-TW" altLang="zh-TW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434013"/>
            <a:ext cx="289560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81588" tIns="40794" rIns="81588" bIns="4079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SzPct val="100000"/>
              <a:defRPr sz="1300">
                <a:solidFill>
                  <a:schemeClr val="accent1"/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434013"/>
            <a:ext cx="213360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81588" tIns="40794" rIns="81588" bIns="40794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defRPr sz="13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07F1C3B-9FDD-46B2-9B85-8E7A81A760B9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171450"/>
            <a:ext cx="70564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81588" tIns="40794" rIns="81588" bIns="407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zh-TW" smtClean="0"/>
              <a:t>按一下以編輯母片標題樣式</a:t>
            </a:r>
          </a:p>
        </p:txBody>
      </p:sp>
      <p:pic>
        <p:nvPicPr>
          <p:cNvPr id="1035" name="Picture 11" descr="C:\Users\user\Desktop\DWW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-28575"/>
            <a:ext cx="1263650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 autoUpdateAnimBg="0"/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SzPct val="100000"/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SzPct val="100000"/>
        <a:defRPr sz="3100">
          <a:solidFill>
            <a:schemeClr val="bg1"/>
          </a:solidFill>
          <a:latin typeface="標楷體" pitchFamily="65" charset="-12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buSzPct val="100000"/>
        <a:defRPr sz="3100">
          <a:solidFill>
            <a:schemeClr val="bg1"/>
          </a:solidFill>
          <a:latin typeface="標楷體" pitchFamily="65" charset="-12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buSzPct val="100000"/>
        <a:defRPr sz="3100">
          <a:solidFill>
            <a:schemeClr val="bg1"/>
          </a:solidFill>
          <a:latin typeface="標楷體" pitchFamily="65" charset="-12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buSzPct val="100000"/>
        <a:defRPr sz="3100">
          <a:solidFill>
            <a:schemeClr val="bg1"/>
          </a:solidFill>
          <a:latin typeface="標楷體" pitchFamily="65" charset="-120"/>
          <a:ea typeface="標楷體" pitchFamily="65" charset="-12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buSzPct val="100000"/>
        <a:defRPr sz="3100">
          <a:solidFill>
            <a:schemeClr val="bg1"/>
          </a:solidFill>
          <a:latin typeface="標楷體" pitchFamily="65" charset="-120"/>
          <a:ea typeface="標楷體" pitchFamily="65" charset="-12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buSzPct val="100000"/>
        <a:defRPr sz="3100">
          <a:solidFill>
            <a:schemeClr val="bg1"/>
          </a:solidFill>
          <a:latin typeface="標楷體" pitchFamily="65" charset="-120"/>
          <a:ea typeface="標楷體" pitchFamily="65" charset="-12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buSzPct val="100000"/>
        <a:defRPr sz="3100">
          <a:solidFill>
            <a:schemeClr val="bg1"/>
          </a:solidFill>
          <a:latin typeface="標楷體" pitchFamily="65" charset="-120"/>
          <a:ea typeface="標楷體" pitchFamily="65" charset="-12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buSzPct val="100000"/>
        <a:defRPr sz="3100">
          <a:solidFill>
            <a:schemeClr val="bg1"/>
          </a:solidFill>
          <a:latin typeface="標楷體" pitchFamily="65" charset="-120"/>
          <a:ea typeface="標楷體" pitchFamily="65" charset="-120"/>
        </a:defRPr>
      </a:lvl9pPr>
    </p:titleStyle>
    <p:bodyStyle>
      <a:lvl1pPr marL="304800" indent="-304800" algn="l" rtl="0" eaLnBrk="0" fontAlgn="base" hangingPunct="0">
        <a:spcBef>
          <a:spcPct val="20000"/>
        </a:spcBef>
        <a:spcAft>
          <a:spcPct val="0"/>
        </a:spcAft>
        <a:buSzPct val="100000"/>
        <a:buFont typeface="Wingdings" panose="05000000000000000000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60400" indent="-2540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 2" panose="05020102010507070707" pitchFamily="18" charset="2"/>
        <a:buChar char=""/>
        <a:defRPr sz="2500">
          <a:solidFill>
            <a:schemeClr val="tx1"/>
          </a:solidFill>
          <a:latin typeface="+mn-lt"/>
          <a:ea typeface="+mn-ea"/>
        </a:defRPr>
      </a:lvl2pPr>
      <a:lvl3pPr marL="1019175" indent="-2032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Wingdings" panose="05000000000000000000" pitchFamily="2" charset="2"/>
        <a:buChar char="§"/>
        <a:defRPr sz="2100">
          <a:solidFill>
            <a:schemeClr val="tx1"/>
          </a:solidFill>
          <a:latin typeface="+mn-lt"/>
          <a:ea typeface="+mn-ea"/>
        </a:defRPr>
      </a:lvl3pPr>
      <a:lvl4pPr marL="1425575" indent="-2032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 2" panose="05020102010507070707" pitchFamily="18" charset="2"/>
        <a:buChar char=""/>
        <a:defRPr>
          <a:solidFill>
            <a:schemeClr val="tx1"/>
          </a:solidFill>
          <a:latin typeface="+mn-lt"/>
          <a:ea typeface="+mn-ea"/>
        </a:defRPr>
      </a:lvl4pPr>
      <a:lvl5pPr marL="1835150" indent="-203200" algn="l" rtl="0" eaLnBrk="0" fontAlgn="base" hangingPunct="0">
        <a:spcBef>
          <a:spcPct val="20000"/>
        </a:spcBef>
        <a:spcAft>
          <a:spcPct val="0"/>
        </a:spcAft>
        <a:buSzPct val="100000"/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+mn-ea"/>
        </a:defRPr>
      </a:lvl5pPr>
      <a:lvl6pPr marL="2292350" indent="-203200" algn="l" rtl="0" eaLnBrk="0" fontAlgn="base" hangingPunct="0">
        <a:spcBef>
          <a:spcPct val="20000"/>
        </a:spcBef>
        <a:spcAft>
          <a:spcPct val="0"/>
        </a:spcAft>
        <a:buSzPct val="100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749550" indent="-203200" algn="l" rtl="0" eaLnBrk="0" fontAlgn="base" hangingPunct="0">
        <a:spcBef>
          <a:spcPct val="20000"/>
        </a:spcBef>
        <a:spcAft>
          <a:spcPct val="0"/>
        </a:spcAft>
        <a:buSzPct val="100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206750" indent="-203200" algn="l" rtl="0" eaLnBrk="0" fontAlgn="base" hangingPunct="0">
        <a:spcBef>
          <a:spcPct val="20000"/>
        </a:spcBef>
        <a:spcAft>
          <a:spcPct val="0"/>
        </a:spcAft>
        <a:buSzPct val="100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663950" indent="-203200" algn="l" rtl="0" eaLnBrk="0" fontAlgn="base" hangingPunct="0">
        <a:spcBef>
          <a:spcPct val="20000"/>
        </a:spcBef>
        <a:spcAft>
          <a:spcPct val="0"/>
        </a:spcAft>
        <a:buSzPct val="100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-7938"/>
            <a:ext cx="9169400" cy="3206751"/>
          </a:xfrm>
          <a:prstGeom prst="rect">
            <a:avLst/>
          </a:prstGeom>
          <a:solidFill>
            <a:srgbClr val="CAD4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588" tIns="40794" rIns="81588" bIns="40794" anchor="ctr"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085975" indent="198438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543175" indent="198438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000375" indent="198438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457575" indent="198438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defRPr/>
            </a:pPr>
            <a:endParaRPr lang="zh-TW" altLang="zh-TW" sz="2000" smtClean="0"/>
          </a:p>
        </p:txBody>
      </p:sp>
      <p:pic>
        <p:nvPicPr>
          <p:cNvPr id="2051" name="Picture 3" descr="C:\Users\user\Desktop\DQQ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425"/>
            <a:ext cx="9158288" cy="271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3198813"/>
            <a:ext cx="9144000" cy="919162"/>
          </a:xfrm>
          <a:prstGeom prst="rect">
            <a:avLst/>
          </a:prstGeom>
          <a:solidFill>
            <a:srgbClr val="3E61B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588" tIns="40794" rIns="81588" bIns="40794" anchor="ctr"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085975" indent="198438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543175" indent="198438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000375" indent="198438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457575" indent="198438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defRPr/>
            </a:pPr>
            <a:endParaRPr lang="zh-TW" altLang="zh-TW" sz="2000" smtClean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4117975"/>
            <a:ext cx="9144000" cy="180975"/>
          </a:xfrm>
          <a:prstGeom prst="rect">
            <a:avLst/>
          </a:prstGeom>
          <a:solidFill>
            <a:srgbClr val="F3E0A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588" tIns="40794" rIns="81588" bIns="40794" anchor="ctr"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085975" indent="198438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543175" indent="198438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000375" indent="198438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457575" indent="198438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defRPr/>
            </a:pPr>
            <a:endParaRPr lang="zh-TW" altLang="zh-TW" sz="2000" smtClean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39750" y="234950"/>
            <a:ext cx="4824413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588" tIns="40794" rIns="81588" bIns="40794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085975" indent="198438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543175" indent="198438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000375" indent="198438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457575" indent="198438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rgbClr val="000000"/>
              </a:buClr>
              <a:buSzPct val="100000"/>
              <a:defRPr/>
            </a:pPr>
            <a:r>
              <a:rPr lang="zh-TW" altLang="zh-TW" sz="1300" b="1" smtClean="0">
                <a:solidFill>
                  <a:srgbClr val="3B3BD6"/>
                </a:solidFill>
                <a:latin typeface="Arial Unicode MS" pitchFamily="34" charset="-120"/>
              </a:rPr>
              <a:t>Hualien County Health Bureau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79400" y="-47625"/>
            <a:ext cx="249237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588" tIns="40794" rIns="81588" bIns="40794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085975" indent="198438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543175" indent="198438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000375" indent="198438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457575" indent="198438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defRPr/>
            </a:pPr>
            <a:r>
              <a:rPr lang="zh-TW" altLang="zh-TW" sz="2100" b="1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花蓮縣衛生局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6046788" y="4872038"/>
            <a:ext cx="2878137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588" tIns="40794" rIns="81588" bIns="40794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085975" indent="198438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543175" indent="198438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000375" indent="198438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457575" indent="198438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defRPr/>
            </a:pPr>
            <a:r>
              <a:rPr lang="zh-TW" altLang="zh-TW" sz="25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智慧城市 幸福花蓮</a:t>
            </a:r>
          </a:p>
        </p:txBody>
      </p:sp>
      <p:pic>
        <p:nvPicPr>
          <p:cNvPr id="2057" name="Picture 9" descr="C:\Users\user\Desktop\sdsddddd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7463"/>
            <a:ext cx="5048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81588" tIns="40794" rIns="81588" bIns="407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zh-TW" smtClean="0"/>
              <a:t>按一下以編輯母片</a:t>
            </a:r>
          </a:p>
          <a:p>
            <a:pPr lvl="1"/>
            <a:r>
              <a:rPr lang="zh-TW" altLang="zh-TW" smtClean="0"/>
              <a:t>第二層</a:t>
            </a:r>
          </a:p>
          <a:p>
            <a:pPr lvl="2"/>
            <a:r>
              <a:rPr lang="zh-TW" altLang="zh-TW" smtClean="0"/>
              <a:t>第三層</a:t>
            </a:r>
          </a:p>
          <a:p>
            <a:pPr lvl="3"/>
            <a:r>
              <a:rPr lang="zh-TW" altLang="zh-TW" smtClean="0"/>
              <a:t>第四層</a:t>
            </a:r>
          </a:p>
          <a:p>
            <a:pPr lvl="4"/>
            <a:r>
              <a:rPr lang="zh-TW" altLang="zh-TW" smtClean="0"/>
              <a:t>第五層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171450"/>
            <a:ext cx="70564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81588" tIns="40794" rIns="81588" bIns="407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zh-TW" smtClean="0"/>
              <a:t>按一下以編輯母片標題樣式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334000"/>
            <a:ext cx="21336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81588" tIns="40794" rIns="81588" bIns="40794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defRPr sz="13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F68B50C8-123E-40C7-9A23-BCC5885E5ED8}" type="datetime3">
              <a:rPr lang="zh-TW" altLang="en-US"/>
              <a:pPr>
                <a:defRPr/>
              </a:pPr>
              <a:t>109年2月5日</a:t>
            </a:fld>
            <a:endParaRPr lang="zh-TW" altLang="zh-TW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334000"/>
            <a:ext cx="28956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81588" tIns="40794" rIns="81588" bIns="4079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SzPct val="100000"/>
              <a:defRPr sz="13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334000"/>
            <a:ext cx="21336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81588" tIns="40794" rIns="81588" bIns="40794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defRPr sz="1300" smtClean="0"/>
            </a:lvl1pPr>
          </a:lstStyle>
          <a:p>
            <a:pPr>
              <a:defRPr/>
            </a:pPr>
            <a:fld id="{B2C7D202-BA3E-48D6-B4CF-BAAFE197BE4D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SzPct val="100000"/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SzPct val="100000"/>
        <a:defRPr sz="3100">
          <a:solidFill>
            <a:schemeClr val="bg1"/>
          </a:solidFill>
          <a:latin typeface="標楷體" pitchFamily="65" charset="-12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buSzPct val="100000"/>
        <a:defRPr sz="3100">
          <a:solidFill>
            <a:schemeClr val="bg1"/>
          </a:solidFill>
          <a:latin typeface="標楷體" pitchFamily="65" charset="-12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buSzPct val="100000"/>
        <a:defRPr sz="3100">
          <a:solidFill>
            <a:schemeClr val="bg1"/>
          </a:solidFill>
          <a:latin typeface="標楷體" pitchFamily="65" charset="-12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buSzPct val="100000"/>
        <a:defRPr sz="3100">
          <a:solidFill>
            <a:schemeClr val="bg1"/>
          </a:solidFill>
          <a:latin typeface="標楷體" pitchFamily="65" charset="-120"/>
          <a:ea typeface="標楷體" pitchFamily="65" charset="-12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buSzPct val="100000"/>
        <a:defRPr sz="3100">
          <a:solidFill>
            <a:schemeClr val="bg1"/>
          </a:solidFill>
          <a:latin typeface="標楷體" pitchFamily="65" charset="-120"/>
          <a:ea typeface="標楷體" pitchFamily="65" charset="-12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buSzPct val="100000"/>
        <a:defRPr sz="3100">
          <a:solidFill>
            <a:schemeClr val="bg1"/>
          </a:solidFill>
          <a:latin typeface="標楷體" pitchFamily="65" charset="-120"/>
          <a:ea typeface="標楷體" pitchFamily="65" charset="-12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buSzPct val="100000"/>
        <a:defRPr sz="3100">
          <a:solidFill>
            <a:schemeClr val="bg1"/>
          </a:solidFill>
          <a:latin typeface="標楷體" pitchFamily="65" charset="-120"/>
          <a:ea typeface="標楷體" pitchFamily="65" charset="-12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buSzPct val="100000"/>
        <a:defRPr sz="3100">
          <a:solidFill>
            <a:schemeClr val="bg1"/>
          </a:solidFill>
          <a:latin typeface="標楷體" pitchFamily="65" charset="-120"/>
          <a:ea typeface="標楷體" pitchFamily="65" charset="-120"/>
        </a:defRPr>
      </a:lvl9pPr>
    </p:titleStyle>
    <p:bodyStyle>
      <a:lvl1pPr marL="304800" indent="-304800" algn="l" rtl="0" eaLnBrk="0" fontAlgn="base" hangingPunct="0">
        <a:spcBef>
          <a:spcPct val="20000"/>
        </a:spcBef>
        <a:spcAft>
          <a:spcPct val="0"/>
        </a:spcAft>
        <a:buSzPct val="100000"/>
        <a:buFont typeface="Wingdings" panose="05000000000000000000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60400" indent="-2540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 2" panose="05020102010507070707" pitchFamily="18" charset="2"/>
        <a:buChar char=""/>
        <a:defRPr sz="2500">
          <a:solidFill>
            <a:schemeClr val="tx1"/>
          </a:solidFill>
          <a:latin typeface="+mn-lt"/>
          <a:ea typeface="+mn-ea"/>
        </a:defRPr>
      </a:lvl2pPr>
      <a:lvl3pPr marL="1019175" indent="-2032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Wingdings" panose="05000000000000000000" pitchFamily="2" charset="2"/>
        <a:buChar char="§"/>
        <a:defRPr sz="2100">
          <a:solidFill>
            <a:schemeClr val="tx1"/>
          </a:solidFill>
          <a:latin typeface="+mn-lt"/>
          <a:ea typeface="+mn-ea"/>
        </a:defRPr>
      </a:lvl3pPr>
      <a:lvl4pPr marL="1425575" indent="-2032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 2" panose="05020102010507070707" pitchFamily="18" charset="2"/>
        <a:buChar char=""/>
        <a:defRPr>
          <a:solidFill>
            <a:schemeClr val="tx1"/>
          </a:solidFill>
          <a:latin typeface="+mn-lt"/>
          <a:ea typeface="+mn-ea"/>
        </a:defRPr>
      </a:lvl4pPr>
      <a:lvl5pPr marL="1835150" indent="-203200" algn="l" rtl="0" eaLnBrk="0" fontAlgn="base" hangingPunct="0">
        <a:spcBef>
          <a:spcPct val="20000"/>
        </a:spcBef>
        <a:spcAft>
          <a:spcPct val="0"/>
        </a:spcAft>
        <a:buSzPct val="100000"/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+mn-ea"/>
        </a:defRPr>
      </a:lvl5pPr>
      <a:lvl6pPr marL="2292350" indent="-203200" algn="l" rtl="0" eaLnBrk="0" fontAlgn="base" hangingPunct="0">
        <a:spcBef>
          <a:spcPct val="20000"/>
        </a:spcBef>
        <a:spcAft>
          <a:spcPct val="0"/>
        </a:spcAft>
        <a:buSzPct val="100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749550" indent="-203200" algn="l" rtl="0" eaLnBrk="0" fontAlgn="base" hangingPunct="0">
        <a:spcBef>
          <a:spcPct val="20000"/>
        </a:spcBef>
        <a:spcAft>
          <a:spcPct val="0"/>
        </a:spcAft>
        <a:buSzPct val="100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206750" indent="-203200" algn="l" rtl="0" eaLnBrk="0" fontAlgn="base" hangingPunct="0">
        <a:spcBef>
          <a:spcPct val="20000"/>
        </a:spcBef>
        <a:spcAft>
          <a:spcPct val="0"/>
        </a:spcAft>
        <a:buSzPct val="100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663950" indent="-203200" algn="l" rtl="0" eaLnBrk="0" fontAlgn="base" hangingPunct="0">
        <a:spcBef>
          <a:spcPct val="20000"/>
        </a:spcBef>
        <a:spcAft>
          <a:spcPct val="0"/>
        </a:spcAft>
        <a:buSzPct val="100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27584" y="3071226"/>
            <a:ext cx="7772400" cy="1225550"/>
          </a:xfrm>
        </p:spPr>
        <p:txBody>
          <a:bodyPr/>
          <a:lstStyle/>
          <a:p>
            <a:r>
              <a:rPr lang="en-US" altLang="zh-TW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2019</a:t>
            </a:r>
            <a:r>
              <a:rPr lang="zh-TW" altLang="en-U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新型冠狀病毒的認識和</a:t>
            </a:r>
            <a:r>
              <a:rPr lang="zh-TW" alt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防疫</a:t>
            </a:r>
            <a:endParaRPr lang="zh-TW" altLang="en-US" sz="4000" dirty="0"/>
          </a:p>
        </p:txBody>
      </p:sp>
      <p:sp>
        <p:nvSpPr>
          <p:cNvPr id="133122" name="副標題 1"/>
          <p:cNvSpPr>
            <a:spLocks noGrp="1"/>
          </p:cNvSpPr>
          <p:nvPr>
            <p:ph type="subTitle" idx="1"/>
          </p:nvPr>
        </p:nvSpPr>
        <p:spPr>
          <a:xfrm>
            <a:off x="251520" y="4297660"/>
            <a:ext cx="6400800" cy="1303040"/>
          </a:xfrm>
        </p:spPr>
        <p:txBody>
          <a:bodyPr/>
          <a:lstStyle/>
          <a:p>
            <a:pPr algn="l">
              <a:defRPr/>
            </a:pPr>
            <a:r>
              <a:rPr lang="zh-TW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花蓮縣</a:t>
            </a:r>
            <a:r>
              <a:rPr lang="zh-TW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衛生局 局長</a:t>
            </a:r>
            <a:endParaRPr lang="zh-TW" alt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defRPr/>
            </a:pPr>
            <a:r>
              <a:rPr lang="zh-TW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朱家祥 醫師</a:t>
            </a:r>
            <a:endParaRPr lang="zh-TW" alt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705996DB-3614-4020-8320-319E0247F4B9}" type="slidenum">
              <a:rPr lang="en-US" altLang="zh-TW"/>
              <a:pPr/>
              <a:t>1</a:t>
            </a:fld>
            <a:endParaRPr lang="en-US" altLang="zh-TW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619250" y="49188"/>
            <a:ext cx="7129214" cy="792088"/>
          </a:xfrm>
        </p:spPr>
        <p:txBody>
          <a:bodyPr/>
          <a:lstStyle/>
          <a:p>
            <a:pPr algn="r"/>
            <a:r>
              <a:rPr lang="zh-TW" altLang="en-US" sz="3200" b="1" dirty="0"/>
              <a:t>二</a:t>
            </a:r>
            <a:r>
              <a:rPr lang="zh-TW" altLang="zh-TW" sz="3200" b="1" dirty="0"/>
              <a:t>、</a:t>
            </a:r>
            <a:r>
              <a:rPr lang="en-US" altLang="zh-TW" sz="3200" b="1" dirty="0"/>
              <a:t>2019</a:t>
            </a:r>
            <a:r>
              <a:rPr lang="zh-TW" altLang="en-US" sz="3200" b="1" dirty="0"/>
              <a:t>新型冠狀病毒感染</a:t>
            </a:r>
            <a:r>
              <a:rPr lang="zh-TW" altLang="zh-TW" sz="3200" b="1" dirty="0"/>
              <a:t>概述 </a:t>
            </a:r>
            <a:endParaRPr lang="zh-TW" altLang="en-US" sz="32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DB795-A4C2-4933-8525-93F4DFA3F709}" type="slidenum">
              <a:rPr lang="zh-TW" altLang="zh-TW" smtClean="0"/>
              <a:pPr>
                <a:defRPr/>
              </a:pPr>
              <a:t>10</a:t>
            </a:fld>
            <a:endParaRPr lang="zh-TW" altLang="zh-TW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44642"/>
            <a:ext cx="6120680" cy="477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2345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1979613" y="49188"/>
            <a:ext cx="6943725" cy="820763"/>
          </a:xfrm>
        </p:spPr>
        <p:txBody>
          <a:bodyPr/>
          <a:lstStyle/>
          <a:p>
            <a:pPr algn="r"/>
            <a:r>
              <a:rPr lang="zh-TW" altLang="en-US" sz="3200" b="1" dirty="0"/>
              <a:t>二</a:t>
            </a:r>
            <a:r>
              <a:rPr lang="zh-TW" altLang="zh-TW" sz="3200" b="1" dirty="0"/>
              <a:t>、</a:t>
            </a:r>
            <a:r>
              <a:rPr lang="en-US" altLang="zh-TW" sz="3200" b="1" dirty="0"/>
              <a:t>2019</a:t>
            </a:r>
            <a:r>
              <a:rPr lang="zh-TW" altLang="en-US" sz="3200" b="1" dirty="0"/>
              <a:t>新型冠狀病毒感染</a:t>
            </a:r>
            <a:r>
              <a:rPr lang="zh-TW" altLang="zh-TW" sz="3200" b="1" dirty="0"/>
              <a:t>概述 </a:t>
            </a:r>
            <a:endParaRPr lang="zh-TW" altLang="zh-TW" sz="3200" b="1" dirty="0" smtClean="0"/>
          </a:p>
        </p:txBody>
      </p:sp>
      <p:sp>
        <p:nvSpPr>
          <p:cNvPr id="2048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76EFC5FF-E23C-45A2-AB03-985F5A18D7AA}" type="slidenum">
              <a:rPr lang="zh-TW" altLang="zh-TW">
                <a:solidFill>
                  <a:schemeClr val="accent1"/>
                </a:solidFill>
              </a:rPr>
              <a:pPr/>
              <a:t>11</a:t>
            </a:fld>
            <a:endParaRPr lang="zh-TW" altLang="zh-TW">
              <a:solidFill>
                <a:schemeClr val="accent1"/>
              </a:solidFill>
            </a:endParaRPr>
          </a:p>
        </p:txBody>
      </p:sp>
      <p:pic>
        <p:nvPicPr>
          <p:cNvPr id="20484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41388"/>
            <a:ext cx="8455025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8B6626-F7F7-4439-98D2-F1E5718917DB}" type="slidenum">
              <a:rPr lang="zh-TW" altLang="zh-TW"/>
              <a:pPr/>
              <a:t>12</a:t>
            </a:fld>
            <a:endParaRPr lang="zh-TW" altLang="zh-TW"/>
          </a:p>
        </p:txBody>
      </p:sp>
      <p:pic>
        <p:nvPicPr>
          <p:cNvPr id="22531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619250" y="49188"/>
            <a:ext cx="7056438" cy="720080"/>
          </a:xfrm>
        </p:spPr>
        <p:txBody>
          <a:bodyPr/>
          <a:lstStyle/>
          <a:p>
            <a:pPr algn="ctr"/>
            <a:r>
              <a:rPr lang="zh-TW" altLang="en-US" sz="3600" b="1" dirty="0" smtClean="0"/>
              <a:t>致死率</a:t>
            </a:r>
            <a:endParaRPr lang="zh-TW" altLang="en-US" sz="3600" b="1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DB795-A4C2-4933-8525-93F4DFA3F709}" type="slidenum">
              <a:rPr lang="zh-TW" altLang="zh-TW" smtClean="0"/>
              <a:pPr>
                <a:defRPr/>
              </a:pPr>
              <a:t>13</a:t>
            </a:fld>
            <a:endParaRPr lang="zh-TW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41"/>
          <a:stretch/>
        </p:blipFill>
        <p:spPr>
          <a:xfrm>
            <a:off x="1331640" y="937841"/>
            <a:ext cx="6696744" cy="467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2669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1979613" y="49188"/>
            <a:ext cx="6768851" cy="812825"/>
          </a:xfrm>
        </p:spPr>
        <p:txBody>
          <a:bodyPr/>
          <a:lstStyle/>
          <a:p>
            <a:pPr algn="r"/>
            <a:r>
              <a:rPr lang="zh-TW" altLang="en-US" sz="3200" b="1" dirty="0"/>
              <a:t>二</a:t>
            </a:r>
            <a:r>
              <a:rPr lang="zh-TW" altLang="zh-TW" sz="3200" b="1" dirty="0"/>
              <a:t>、</a:t>
            </a:r>
            <a:r>
              <a:rPr lang="en-US" altLang="zh-TW" sz="3200" b="1" dirty="0"/>
              <a:t>2019</a:t>
            </a:r>
            <a:r>
              <a:rPr lang="zh-TW" altLang="en-US" sz="3200" b="1" dirty="0"/>
              <a:t>新型冠狀病毒感染</a:t>
            </a:r>
            <a:r>
              <a:rPr lang="zh-TW" altLang="zh-TW" sz="3200" b="1" dirty="0"/>
              <a:t>概述 </a:t>
            </a:r>
            <a:endParaRPr lang="zh-TW" altLang="zh-TW" sz="3200" b="1" dirty="0" smtClean="0"/>
          </a:p>
        </p:txBody>
      </p:sp>
      <p:pic>
        <p:nvPicPr>
          <p:cNvPr id="18435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947738"/>
            <a:ext cx="8839200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664D367-123F-4AE7-9B20-204D267EDAEE}" type="slidenum">
              <a:rPr lang="zh-TW" altLang="zh-TW">
                <a:solidFill>
                  <a:schemeClr val="accent1"/>
                </a:solidFill>
              </a:rPr>
              <a:pPr/>
              <a:t>14</a:t>
            </a:fld>
            <a:endParaRPr lang="zh-TW" altLang="zh-TW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287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619250" y="49188"/>
            <a:ext cx="7056438" cy="792088"/>
          </a:xfrm>
        </p:spPr>
        <p:txBody>
          <a:bodyPr/>
          <a:lstStyle/>
          <a:p>
            <a:pPr algn="r"/>
            <a:r>
              <a:rPr lang="zh-TW" altLang="en-US" sz="3200" b="1" dirty="0"/>
              <a:t>二</a:t>
            </a:r>
            <a:r>
              <a:rPr lang="zh-TW" altLang="zh-TW" sz="3200" b="1" dirty="0"/>
              <a:t>、</a:t>
            </a:r>
            <a:r>
              <a:rPr lang="en-US" altLang="zh-TW" sz="3200" b="1" dirty="0"/>
              <a:t>2019</a:t>
            </a:r>
            <a:r>
              <a:rPr lang="zh-TW" altLang="en-US" sz="3200" b="1" dirty="0"/>
              <a:t>新型冠狀病毒感染</a:t>
            </a:r>
            <a:r>
              <a:rPr lang="zh-TW" altLang="zh-TW" sz="3200" b="1" dirty="0"/>
              <a:t>概述 </a:t>
            </a:r>
            <a:endParaRPr lang="zh-TW" altLang="en-US" sz="3200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藥物：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抗愛滋病藥物</a:t>
            </a:r>
            <a:r>
              <a:rPr lang="en-US" altLang="zh-TW" dirty="0" smtClean="0"/>
              <a:t>(</a:t>
            </a:r>
            <a:r>
              <a:rPr lang="zh-TW" altLang="en-US" dirty="0" smtClean="0"/>
              <a:t>中國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 smtClean="0"/>
              <a:t>抗流感與抗愛滋病藥物</a:t>
            </a:r>
            <a:r>
              <a:rPr lang="en-US" altLang="zh-TW" dirty="0" smtClean="0"/>
              <a:t>(</a:t>
            </a:r>
            <a:r>
              <a:rPr lang="zh-TW" altLang="en-US" dirty="0" smtClean="0"/>
              <a:t>泰國</a:t>
            </a:r>
            <a:r>
              <a:rPr lang="en-US" altLang="zh-TW" dirty="0" smtClean="0"/>
              <a:t>)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DB795-A4C2-4933-8525-93F4DFA3F709}" type="slidenum">
              <a:rPr lang="zh-TW" altLang="zh-TW" smtClean="0"/>
              <a:pPr>
                <a:defRPr/>
              </a:pPr>
              <a:t>15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71902402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648" y="27636"/>
            <a:ext cx="7632848" cy="669624"/>
          </a:xfrm>
        </p:spPr>
        <p:txBody>
          <a:bodyPr/>
          <a:lstStyle/>
          <a:p>
            <a:pPr algn="r"/>
            <a:r>
              <a:rPr lang="zh-TW" altLang="en-US" sz="3200" b="1" dirty="0"/>
              <a:t>預防武漢肺炎 美</a:t>
            </a:r>
            <a:r>
              <a:rPr lang="en-US" altLang="zh-TW" sz="3200" b="1" dirty="0"/>
              <a:t>CDC</a:t>
            </a:r>
            <a:r>
              <a:rPr lang="zh-TW" altLang="en-US" sz="3200" b="1" dirty="0"/>
              <a:t>建議「三做三不做</a:t>
            </a:r>
            <a:r>
              <a:rPr lang="zh-TW" altLang="en-US" sz="3200" b="1" dirty="0" smtClean="0"/>
              <a:t>」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985292"/>
            <a:ext cx="8263830" cy="4729708"/>
          </a:xfrm>
        </p:spPr>
        <p:txBody>
          <a:bodyPr>
            <a:normAutofit fontScale="85000" lnSpcReduction="10000"/>
          </a:bodyPr>
          <a:lstStyle/>
          <a:p>
            <a:r>
              <a:rPr lang="zh-TW" altLang="en-US" b="1" dirty="0"/>
              <a:t>三要之一：不定期訪問</a:t>
            </a:r>
            <a:r>
              <a:rPr lang="en-US" altLang="zh-TW" b="1" dirty="0"/>
              <a:t>CDC</a:t>
            </a:r>
            <a:r>
              <a:rPr lang="zh-TW" altLang="en-US" b="1" dirty="0"/>
              <a:t>網站獲取有關病毒的最新消息</a:t>
            </a:r>
          </a:p>
          <a:p>
            <a:r>
              <a:rPr lang="zh-TW" altLang="en-US" b="1" dirty="0"/>
              <a:t>三要之二：請遵循常規避免傳播病毒</a:t>
            </a:r>
          </a:p>
          <a:p>
            <a:pPr lvl="1"/>
            <a:r>
              <a:rPr lang="zh-TW" altLang="en-US" dirty="0"/>
              <a:t>避免與感染者密切接觸</a:t>
            </a:r>
            <a:r>
              <a:rPr lang="zh-TW" altLang="en-US" dirty="0" smtClean="0"/>
              <a:t>；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如果</a:t>
            </a:r>
            <a:r>
              <a:rPr lang="zh-TW" altLang="en-US" dirty="0"/>
              <a:t>生病了，請避免與他人互動</a:t>
            </a:r>
            <a:r>
              <a:rPr lang="zh-TW" altLang="en-US" dirty="0" smtClean="0"/>
              <a:t>；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生病</a:t>
            </a:r>
            <a:r>
              <a:rPr lang="zh-TW" altLang="en-US" dirty="0"/>
              <a:t>時不要上班，要待在家裡</a:t>
            </a:r>
            <a:r>
              <a:rPr lang="zh-TW" altLang="en-US" dirty="0" smtClean="0"/>
              <a:t>；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打噴嚏</a:t>
            </a:r>
            <a:r>
              <a:rPr lang="zh-TW" altLang="en-US" dirty="0"/>
              <a:t>時，要掩住鼻子和嘴巴</a:t>
            </a:r>
            <a:r>
              <a:rPr lang="zh-TW" altLang="en-US" dirty="0" smtClean="0"/>
              <a:t>；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儘量</a:t>
            </a:r>
            <a:r>
              <a:rPr lang="zh-TW" altLang="en-US" dirty="0"/>
              <a:t>不要觸摸眼睛、鼻子和嘴巴</a:t>
            </a:r>
            <a:r>
              <a:rPr lang="zh-TW" altLang="en-US" dirty="0" smtClean="0"/>
              <a:t>；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定期</a:t>
            </a:r>
            <a:r>
              <a:rPr lang="zh-TW" altLang="en-US" dirty="0"/>
              <a:t>清潔和消毒可能被細菌污染的表面和物體（例如手機）</a:t>
            </a:r>
            <a:r>
              <a:rPr lang="zh-TW" altLang="en-US" dirty="0" smtClean="0"/>
              <a:t>；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定期</a:t>
            </a:r>
            <a:r>
              <a:rPr lang="zh-TW" altLang="en-US" dirty="0"/>
              <a:t>用肥皂和水洗手至少</a:t>
            </a:r>
            <a:r>
              <a:rPr lang="en-US" altLang="zh-TW" dirty="0"/>
              <a:t>20</a:t>
            </a:r>
            <a:r>
              <a:rPr lang="zh-TW" altLang="en-US" dirty="0"/>
              <a:t>秒鐘或更長時間，如果無法洗手，請使用含</a:t>
            </a:r>
            <a:r>
              <a:rPr lang="en-US" altLang="zh-TW" dirty="0"/>
              <a:t>60%</a:t>
            </a:r>
            <a:r>
              <a:rPr lang="zh-TW" altLang="en-US" dirty="0"/>
              <a:t>酒精或更高酒精含量的酒精消毒劑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b="1" dirty="0"/>
              <a:t>三要之三：如果自覺可能感染冠狀病毒，去看醫生前請先致電給醫生或</a:t>
            </a:r>
            <a:r>
              <a:rPr lang="zh-TW" altLang="en-US" b="1" dirty="0" smtClean="0"/>
              <a:t>醫院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43662391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75656" y="1"/>
            <a:ext cx="7661176" cy="697260"/>
          </a:xfrm>
        </p:spPr>
        <p:txBody>
          <a:bodyPr/>
          <a:lstStyle/>
          <a:p>
            <a:pPr algn="r"/>
            <a:r>
              <a:rPr lang="zh-TW" altLang="en-US" sz="3200" b="1" dirty="0" smtClean="0"/>
              <a:t>預防武漢肺炎 美</a:t>
            </a:r>
            <a:r>
              <a:rPr lang="en-US" altLang="zh-TW" sz="3200" b="1" dirty="0" smtClean="0"/>
              <a:t>CDC</a:t>
            </a:r>
            <a:r>
              <a:rPr lang="zh-TW" altLang="en-US" sz="3200" b="1" dirty="0" smtClean="0"/>
              <a:t>建議「三做三不做」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273325"/>
            <a:ext cx="7886700" cy="3645148"/>
          </a:xfrm>
        </p:spPr>
        <p:txBody>
          <a:bodyPr/>
          <a:lstStyle/>
          <a:p>
            <a:r>
              <a:rPr lang="zh-TW" altLang="en-US" b="1" dirty="0"/>
              <a:t>三不之一：不要前往中國</a:t>
            </a:r>
          </a:p>
          <a:p>
            <a:r>
              <a:rPr lang="zh-TW" altLang="en-US" b="1" dirty="0"/>
              <a:t>三不之二：不要戴口罩</a:t>
            </a:r>
          </a:p>
          <a:p>
            <a:r>
              <a:rPr lang="zh-TW" altLang="en-US" b="1" dirty="0"/>
              <a:t>三不之三：不要對亞裔人產生</a:t>
            </a:r>
            <a:r>
              <a:rPr lang="zh-TW" altLang="en-US" b="1" dirty="0" smtClean="0"/>
              <a:t>偏見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73492088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3317" t="19922" r="25946" b="17315"/>
          <a:stretch/>
        </p:blipFill>
        <p:spPr>
          <a:xfrm>
            <a:off x="755576" y="975078"/>
            <a:ext cx="7999377" cy="454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7049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24784" t="34037" r="27774" b="31751"/>
          <a:stretch/>
        </p:blipFill>
        <p:spPr>
          <a:xfrm>
            <a:off x="827584" y="1129308"/>
            <a:ext cx="813690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9720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979613" y="171450"/>
            <a:ext cx="6913562" cy="4445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TW" altLang="zh-TW" b="1" smtClean="0"/>
              <a:t>簡報大綱</a:t>
            </a:r>
            <a:r>
              <a:rPr lang="zh-TW" altLang="zh-TW" smtClean="0"/>
              <a:t> 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1476375" y="1357313"/>
            <a:ext cx="6985000" cy="412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588" tIns="40794" rIns="81588" bIns="4079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SzPct val="100000"/>
              <a:buFont typeface="Wingdings" panose="05000000000000000000" pitchFamily="2" charset="2"/>
              <a:buNone/>
            </a:pPr>
            <a:r>
              <a:rPr lang="zh-TW" altLang="zh-TW" sz="3200" b="1" dirty="0">
                <a:solidFill>
                  <a:srgbClr val="05051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zh-TW" sz="3200" b="1" dirty="0" smtClean="0">
                <a:solidFill>
                  <a:srgbClr val="05051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200" b="1" dirty="0" smtClean="0">
                <a:solidFill>
                  <a:srgbClr val="05051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2019</a:t>
            </a:r>
            <a:r>
              <a:rPr lang="zh-TW" altLang="en-US" sz="3200" b="1" dirty="0" smtClean="0">
                <a:solidFill>
                  <a:srgbClr val="05051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新型冠狀病毒</a:t>
            </a:r>
            <a:r>
              <a:rPr lang="zh-TW" altLang="zh-TW" sz="3200" b="1" dirty="0" smtClean="0">
                <a:solidFill>
                  <a:srgbClr val="05051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疫</a:t>
            </a:r>
            <a:r>
              <a:rPr lang="zh-TW" altLang="zh-TW" sz="3200" b="1" dirty="0">
                <a:solidFill>
                  <a:srgbClr val="05051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情現況</a:t>
            </a:r>
          </a:p>
          <a:p>
            <a:pPr eaLnBrk="1" hangingPunct="1">
              <a:spcBef>
                <a:spcPct val="50000"/>
              </a:spcBef>
              <a:buSzPct val="100000"/>
              <a:buFont typeface="Wingdings" panose="05000000000000000000" pitchFamily="2" charset="2"/>
              <a:buNone/>
            </a:pPr>
            <a:r>
              <a:rPr lang="zh-TW" altLang="zh-TW" sz="3200" b="1" dirty="0">
                <a:solidFill>
                  <a:srgbClr val="05051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zh-TW" sz="3200" b="1" dirty="0" smtClean="0">
                <a:solidFill>
                  <a:srgbClr val="05051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200" b="1" dirty="0" smtClean="0">
                <a:solidFill>
                  <a:srgbClr val="05051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2019</a:t>
            </a:r>
            <a:r>
              <a:rPr lang="zh-TW" altLang="en-US" sz="3200" b="1" dirty="0">
                <a:solidFill>
                  <a:srgbClr val="05051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新型冠狀病毒</a:t>
            </a:r>
            <a:r>
              <a:rPr lang="zh-TW" altLang="zh-TW" sz="3200" b="1" dirty="0" smtClean="0">
                <a:solidFill>
                  <a:srgbClr val="05051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概述</a:t>
            </a:r>
            <a:endParaRPr lang="zh-TW" altLang="zh-TW" sz="3200" b="1" dirty="0">
              <a:solidFill>
                <a:srgbClr val="05051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  <a:buSzPct val="100000"/>
              <a:buFont typeface="Wingdings" panose="05000000000000000000" pitchFamily="2" charset="2"/>
              <a:buNone/>
            </a:pPr>
            <a:r>
              <a:rPr lang="zh-TW" altLang="zh-TW" sz="3200" b="1" dirty="0">
                <a:solidFill>
                  <a:srgbClr val="05051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zh-TW" sz="3200" b="1" dirty="0" smtClean="0">
                <a:solidFill>
                  <a:srgbClr val="05051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b="1" dirty="0" smtClean="0">
                <a:solidFill>
                  <a:srgbClr val="05051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國內入境管制策略</a:t>
            </a:r>
            <a:endParaRPr lang="en-US" altLang="zh-TW" sz="3200" b="1" dirty="0">
              <a:solidFill>
                <a:srgbClr val="05051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  <a:buSzPct val="100000"/>
              <a:buFont typeface="Wingdings" panose="05000000000000000000" pitchFamily="2" charset="2"/>
              <a:buNone/>
            </a:pPr>
            <a:r>
              <a:rPr lang="zh-TW" altLang="zh-TW" sz="3200" b="1" dirty="0">
                <a:solidFill>
                  <a:srgbClr val="05051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zh-TW" altLang="zh-TW" sz="3200" b="1" dirty="0" smtClean="0">
                <a:solidFill>
                  <a:srgbClr val="05051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b="1" dirty="0" smtClean="0">
                <a:solidFill>
                  <a:srgbClr val="05051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</a:t>
            </a:r>
            <a:r>
              <a:rPr lang="zh-TW" altLang="zh-TW" sz="3200" b="1" dirty="0" smtClean="0">
                <a:solidFill>
                  <a:srgbClr val="05051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防疫</a:t>
            </a:r>
            <a:r>
              <a:rPr lang="zh-TW" altLang="zh-TW" sz="3200" b="1" dirty="0">
                <a:solidFill>
                  <a:srgbClr val="05051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作為</a:t>
            </a:r>
          </a:p>
          <a:p>
            <a:pPr eaLnBrk="1" hangingPunct="1">
              <a:spcBef>
                <a:spcPct val="50000"/>
              </a:spcBef>
              <a:buSzPct val="100000"/>
              <a:buFont typeface="Wingdings" panose="05000000000000000000" pitchFamily="2" charset="2"/>
              <a:buNone/>
            </a:pPr>
            <a:r>
              <a:rPr lang="zh-TW" altLang="zh-TW" sz="3200" b="1" dirty="0">
                <a:solidFill>
                  <a:srgbClr val="05051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3200" b="1" dirty="0"/>
              <a:t>         </a:t>
            </a:r>
            <a:endParaRPr lang="zh-TW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120000"/>
              </a:lnSpc>
              <a:buSzPct val="100000"/>
              <a:buFont typeface="Wingdings" panose="05000000000000000000" pitchFamily="2" charset="2"/>
              <a:buNone/>
            </a:pPr>
            <a:endParaRPr lang="zh-TW" altLang="zh-TW" sz="3200" b="1" dirty="0"/>
          </a:p>
        </p:txBody>
      </p:sp>
      <p:sp>
        <p:nvSpPr>
          <p:cNvPr id="1229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BD5070A8-BC3E-4CAF-83F8-E90E5888EFFF}" type="slidenum">
              <a:rPr lang="zh-TW" altLang="zh-TW">
                <a:solidFill>
                  <a:schemeClr val="accent1"/>
                </a:solidFill>
              </a:rPr>
              <a:pPr/>
              <a:t>2</a:t>
            </a:fld>
            <a:endParaRPr lang="zh-TW" altLang="zh-TW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1979613" y="157163"/>
            <a:ext cx="7056437" cy="517525"/>
          </a:xfrm>
        </p:spPr>
        <p:txBody>
          <a:bodyPr/>
          <a:lstStyle/>
          <a:p>
            <a:pPr algn="ctr"/>
            <a:r>
              <a:rPr lang="zh-TW" altLang="en-US" b="1" smtClean="0"/>
              <a:t>二</a:t>
            </a:r>
            <a:r>
              <a:rPr lang="zh-TW" altLang="zh-TW" b="1" smtClean="0"/>
              <a:t>、</a:t>
            </a:r>
            <a:r>
              <a:rPr lang="zh-TW" altLang="en-US" b="1" smtClean="0"/>
              <a:t>嚴重特殊傳染性肺炎</a:t>
            </a:r>
            <a:r>
              <a:rPr lang="zh-TW" altLang="zh-TW" b="1" smtClean="0"/>
              <a:t>概述 </a:t>
            </a:r>
          </a:p>
        </p:txBody>
      </p:sp>
      <p:pic>
        <p:nvPicPr>
          <p:cNvPr id="27651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982663"/>
            <a:ext cx="8172450" cy="455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E7D5C57E-C17E-4584-A252-751B18FD0467}" type="slidenum">
              <a:rPr lang="zh-TW" altLang="zh-TW">
                <a:solidFill>
                  <a:schemeClr val="accent1"/>
                </a:solidFill>
              </a:rPr>
              <a:pPr/>
              <a:t>20</a:t>
            </a:fld>
            <a:endParaRPr lang="zh-TW" altLang="zh-TW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1979613" y="157163"/>
            <a:ext cx="7056437" cy="517525"/>
          </a:xfrm>
        </p:spPr>
        <p:txBody>
          <a:bodyPr/>
          <a:lstStyle/>
          <a:p>
            <a:pPr algn="ctr"/>
            <a:r>
              <a:rPr lang="zh-TW" altLang="en-US" b="1" smtClean="0"/>
              <a:t>二</a:t>
            </a:r>
            <a:r>
              <a:rPr lang="zh-TW" altLang="zh-TW" b="1" smtClean="0"/>
              <a:t>、</a:t>
            </a:r>
            <a:r>
              <a:rPr lang="zh-TW" altLang="en-US" b="1" smtClean="0"/>
              <a:t>嚴重特殊傳染性肺炎</a:t>
            </a:r>
            <a:r>
              <a:rPr lang="zh-TW" altLang="zh-TW" b="1" smtClean="0"/>
              <a:t>概述 </a:t>
            </a:r>
          </a:p>
        </p:txBody>
      </p:sp>
      <p:pic>
        <p:nvPicPr>
          <p:cNvPr id="29699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1038225"/>
            <a:ext cx="5715000" cy="459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CB90F36-31AE-4710-9035-48CDC934C47E}" type="slidenum">
              <a:rPr lang="zh-TW" altLang="zh-TW">
                <a:solidFill>
                  <a:schemeClr val="accent1"/>
                </a:solidFill>
              </a:rPr>
              <a:pPr/>
              <a:t>21</a:t>
            </a:fld>
            <a:endParaRPr lang="zh-TW" altLang="zh-TW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6553200" y="5434013"/>
            <a:ext cx="213360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588" tIns="40794" rIns="81588" bIns="40794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buSzPct val="100000"/>
              <a:buFont typeface="Wingdings" panose="05000000000000000000" pitchFamily="2" charset="2"/>
              <a:buNone/>
            </a:pPr>
            <a:r>
              <a:rPr lang="zh-TW" altLang="zh-TW" sz="130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31747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1979613" y="157163"/>
            <a:ext cx="7056437" cy="517525"/>
          </a:xfrm>
        </p:spPr>
        <p:txBody>
          <a:bodyPr/>
          <a:lstStyle/>
          <a:p>
            <a:pPr algn="ctr"/>
            <a:r>
              <a:rPr lang="zh-TW" altLang="en-US" b="1" smtClean="0"/>
              <a:t>二</a:t>
            </a:r>
            <a:r>
              <a:rPr lang="zh-TW" altLang="zh-TW" b="1" smtClean="0"/>
              <a:t>、</a:t>
            </a:r>
            <a:r>
              <a:rPr lang="zh-TW" altLang="en-US" b="1" smtClean="0"/>
              <a:t>嚴重特殊傳染性肺炎</a:t>
            </a:r>
            <a:r>
              <a:rPr lang="zh-TW" altLang="zh-TW" b="1" smtClean="0"/>
              <a:t>概述 </a:t>
            </a:r>
          </a:p>
        </p:txBody>
      </p:sp>
      <p:pic>
        <p:nvPicPr>
          <p:cNvPr id="31748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1128713"/>
            <a:ext cx="8083550" cy="45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E2C5D32-F1F5-4016-923B-C508BDA3973E}" type="slidenum">
              <a:rPr lang="zh-TW" altLang="zh-TW">
                <a:solidFill>
                  <a:schemeClr val="accent1"/>
                </a:solidFill>
              </a:rPr>
              <a:pPr/>
              <a:t>22</a:t>
            </a:fld>
            <a:endParaRPr lang="zh-TW" altLang="zh-TW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1979613" y="1"/>
            <a:ext cx="7056437" cy="782638"/>
          </a:xfrm>
        </p:spPr>
        <p:txBody>
          <a:bodyPr/>
          <a:lstStyle/>
          <a:p>
            <a:pPr algn="ctr"/>
            <a:r>
              <a:rPr lang="zh-TW" altLang="en-US" b="1" dirty="0"/>
              <a:t>三</a:t>
            </a:r>
            <a:r>
              <a:rPr lang="zh-TW" altLang="zh-TW" b="1" dirty="0" smtClean="0"/>
              <a:t>、</a:t>
            </a:r>
            <a:r>
              <a:rPr lang="zh-TW" altLang="en-US" b="1" dirty="0" smtClean="0"/>
              <a:t>國內入境管制策略</a:t>
            </a:r>
            <a:r>
              <a:rPr lang="zh-TW" altLang="zh-TW" b="1" dirty="0" smtClean="0"/>
              <a:t> </a:t>
            </a:r>
            <a:endParaRPr lang="zh-TW" altLang="zh-TW" b="1" dirty="0" smtClean="0"/>
          </a:p>
        </p:txBody>
      </p:sp>
      <p:pic>
        <p:nvPicPr>
          <p:cNvPr id="23555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33538"/>
            <a:ext cx="279876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3" y="1647825"/>
            <a:ext cx="2949575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25" y="1633538"/>
            <a:ext cx="2951163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F11718C5-D6C7-4346-82E2-53496F960144}" type="slidenum">
              <a:rPr lang="zh-TW" altLang="zh-TW">
                <a:solidFill>
                  <a:schemeClr val="accent1"/>
                </a:solidFill>
              </a:rPr>
              <a:pPr/>
              <a:t>23</a:t>
            </a:fld>
            <a:endParaRPr lang="zh-TW" altLang="zh-TW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690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1979613" y="49189"/>
            <a:ext cx="7056437" cy="720080"/>
          </a:xfrm>
        </p:spPr>
        <p:txBody>
          <a:bodyPr/>
          <a:lstStyle/>
          <a:p>
            <a:pPr algn="ctr"/>
            <a:r>
              <a:rPr lang="zh-TW" altLang="en-US" b="1" dirty="0"/>
              <a:t>三</a:t>
            </a:r>
            <a:r>
              <a:rPr lang="zh-TW" altLang="zh-TW" b="1" dirty="0" smtClean="0"/>
              <a:t>、</a:t>
            </a:r>
            <a:r>
              <a:rPr lang="zh-TW" altLang="en-US" b="1" dirty="0" smtClean="0"/>
              <a:t>國內入境管制策略</a:t>
            </a:r>
            <a:r>
              <a:rPr lang="zh-TW" altLang="zh-TW" b="1" dirty="0" smtClean="0"/>
              <a:t> </a:t>
            </a:r>
            <a:endParaRPr lang="zh-TW" altLang="zh-TW" b="1" dirty="0" smtClean="0"/>
          </a:p>
        </p:txBody>
      </p:sp>
      <p:pic>
        <p:nvPicPr>
          <p:cNvPr id="25603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20825"/>
            <a:ext cx="2949575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525588"/>
            <a:ext cx="2951163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560513"/>
            <a:ext cx="2949575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128D4AC-7B2C-4FC6-B1C3-8EA4E2962DDB}" type="slidenum">
              <a:rPr lang="zh-TW" altLang="zh-TW">
                <a:solidFill>
                  <a:schemeClr val="accent1"/>
                </a:solidFill>
              </a:rPr>
              <a:pPr/>
              <a:t>24</a:t>
            </a:fld>
            <a:endParaRPr lang="zh-TW" altLang="zh-TW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723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7421" t="13309" r="16211" b="8525"/>
          <a:stretch/>
        </p:blipFill>
        <p:spPr>
          <a:xfrm>
            <a:off x="1619250" y="913283"/>
            <a:ext cx="6985198" cy="462769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3600" b="1" dirty="0" smtClean="0"/>
              <a:t>四、學校防疫作為</a:t>
            </a:r>
            <a:endParaRPr lang="zh-TW" altLang="en-US" sz="3600" b="1" dirty="0"/>
          </a:p>
        </p:txBody>
      </p:sp>
      <p:sp>
        <p:nvSpPr>
          <p:cNvPr id="3892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4AA5A7D6-BDCE-4B8A-8393-A7F17CE7D3B9}" type="slidenum">
              <a:rPr lang="zh-TW" altLang="zh-TW">
                <a:solidFill>
                  <a:schemeClr val="accent1"/>
                </a:solidFill>
              </a:rPr>
              <a:pPr/>
              <a:t>25</a:t>
            </a:fld>
            <a:endParaRPr lang="zh-TW" altLang="zh-TW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619250" y="121196"/>
            <a:ext cx="7056438" cy="648072"/>
          </a:xfrm>
        </p:spPr>
        <p:txBody>
          <a:bodyPr/>
          <a:lstStyle/>
          <a:p>
            <a:pPr algn="ctr"/>
            <a:r>
              <a:rPr lang="zh-TW" altLang="en-US" sz="3600" b="1" dirty="0"/>
              <a:t>開學前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 smtClean="0"/>
              <a:t>學校</a:t>
            </a:r>
            <a:r>
              <a:rPr lang="zh-TW" altLang="en-US" sz="2400" dirty="0"/>
              <a:t>應成立防疫小組，並由校（園）長</a:t>
            </a:r>
            <a:r>
              <a:rPr lang="en-US" altLang="zh-TW" sz="2400" dirty="0"/>
              <a:t>/</a:t>
            </a:r>
            <a:r>
              <a:rPr lang="zh-TW" altLang="en-US" sz="2400" dirty="0"/>
              <a:t>班主任（負責人）</a:t>
            </a:r>
            <a:r>
              <a:rPr lang="zh-TW" altLang="en-US" sz="2400" dirty="0" smtClean="0"/>
              <a:t>擔任防疫</a:t>
            </a:r>
            <a:r>
              <a:rPr lang="zh-TW" altLang="en-US" sz="2400" dirty="0"/>
              <a:t>小組召集人，並召開因應措施會議。 </a:t>
            </a:r>
          </a:p>
          <a:p>
            <a:r>
              <a:rPr lang="zh-TW" altLang="en-US" sz="2400" dirty="0" smtClean="0"/>
              <a:t>請</a:t>
            </a:r>
            <a:r>
              <a:rPr lang="zh-TW" altLang="en-US" sz="2400" dirty="0"/>
              <a:t>家長主動關心子女</a:t>
            </a:r>
            <a:r>
              <a:rPr lang="en-US" altLang="zh-TW" sz="2400" dirty="0"/>
              <a:t>/</a:t>
            </a:r>
            <a:r>
              <a:rPr lang="zh-TW" altLang="en-US" sz="2400" dirty="0"/>
              <a:t>學生身體健康，如出現發燒應通知學校</a:t>
            </a:r>
            <a:r>
              <a:rPr lang="zh-TW" altLang="en-US" sz="2400" dirty="0" smtClean="0"/>
              <a:t>以利</a:t>
            </a:r>
            <a:r>
              <a:rPr lang="zh-TW" altLang="en-US" sz="2400" dirty="0"/>
              <a:t>監測班上學生健康狀況，並應在家休息避免外出，如出現</a:t>
            </a:r>
            <a:r>
              <a:rPr lang="zh-TW" altLang="en-US" sz="2400" dirty="0" smtClean="0"/>
              <a:t>咳嗽或</a:t>
            </a:r>
            <a:r>
              <a:rPr lang="zh-TW" altLang="en-US" sz="2400" dirty="0"/>
              <a:t>流鼻水等呼吸道症狀應佩戴口罩。 </a:t>
            </a:r>
          </a:p>
          <a:p>
            <a:r>
              <a:rPr lang="zh-TW" altLang="en-US" sz="2400" dirty="0" smtClean="0"/>
              <a:t>學校</a:t>
            </a:r>
            <a:r>
              <a:rPr lang="zh-TW" altLang="en-US" sz="2400" dirty="0"/>
              <a:t>可利用簡訊、</a:t>
            </a:r>
            <a:r>
              <a:rPr lang="en-US" altLang="zh-TW" sz="2400" dirty="0"/>
              <a:t>line </a:t>
            </a:r>
            <a:r>
              <a:rPr lang="zh-TW" altLang="en-US" sz="2400" dirty="0"/>
              <a:t>預先發送防疫通知，提醒家長及學生</a:t>
            </a:r>
            <a:r>
              <a:rPr lang="zh-TW" altLang="en-US" sz="2400" dirty="0" smtClean="0"/>
              <a:t>注意事項</a:t>
            </a:r>
            <a:r>
              <a:rPr lang="zh-TW" altLang="en-US" sz="2400" dirty="0"/>
              <a:t>。 </a:t>
            </a:r>
          </a:p>
          <a:p>
            <a:r>
              <a:rPr lang="zh-TW" altLang="en-US" sz="2400" dirty="0" smtClean="0"/>
              <a:t>寒假</a:t>
            </a:r>
            <a:r>
              <a:rPr lang="zh-TW" altLang="en-US" sz="2400" dirty="0"/>
              <a:t>期間如有課業輔導及辦理學生活動之進行，相關注意事項</a:t>
            </a:r>
            <a:r>
              <a:rPr lang="zh-TW" altLang="en-US" sz="2400" dirty="0" smtClean="0"/>
              <a:t>比照</a:t>
            </a:r>
            <a:r>
              <a:rPr lang="zh-TW" altLang="en-US" sz="2400" dirty="0"/>
              <a:t>下列學生在校期間之防護措施辦理。 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57CDEB-BAE2-4106-852C-705520C86653}" type="slidenum">
              <a:rPr lang="zh-TW" altLang="zh-TW" smtClean="0"/>
              <a:pPr>
                <a:defRPr/>
              </a:pPr>
              <a:t>26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6414895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19250" y="49188"/>
            <a:ext cx="7056438" cy="720080"/>
          </a:xfrm>
        </p:spPr>
        <p:txBody>
          <a:bodyPr/>
          <a:lstStyle/>
          <a:p>
            <a:pPr algn="ctr"/>
            <a:r>
              <a:rPr lang="zh-TW" altLang="en-US" sz="3600" b="1" dirty="0"/>
              <a:t>學生在校期間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985292"/>
            <a:ext cx="8784976" cy="4345533"/>
          </a:xfrm>
        </p:spPr>
        <p:txBody>
          <a:bodyPr/>
          <a:lstStyle/>
          <a:p>
            <a:r>
              <a:rPr lang="zh-TW" altLang="en-US" sz="2400" dirty="0" smtClean="0"/>
              <a:t>請</a:t>
            </a:r>
            <a:r>
              <a:rPr lang="zh-TW" altLang="en-US" sz="2400" dirty="0"/>
              <a:t>學校預先備妥適量的耳（額）溫槍、洗手液或肥皂及口罩以</a:t>
            </a:r>
            <a:r>
              <a:rPr lang="zh-TW" altLang="en-US" sz="2400" dirty="0" smtClean="0"/>
              <a:t>備不時</a:t>
            </a:r>
            <a:r>
              <a:rPr lang="zh-TW" altLang="en-US" sz="2400" dirty="0"/>
              <a:t>之需。 </a:t>
            </a:r>
          </a:p>
          <a:p>
            <a:r>
              <a:rPr lang="zh-TW" altLang="en-US" sz="2400" dirty="0" smtClean="0"/>
              <a:t>主動</a:t>
            </a:r>
            <a:r>
              <a:rPr lang="zh-TW" altLang="en-US" sz="2400" dirty="0"/>
              <a:t>關心學生健康狀況：學校班導師或授課教師應注意學生</a:t>
            </a:r>
            <a:r>
              <a:rPr lang="zh-TW" altLang="en-US" sz="2400" dirty="0" smtClean="0"/>
              <a:t>是否有</a:t>
            </a:r>
            <a:r>
              <a:rPr lang="zh-TW" altLang="en-US" sz="2400" dirty="0"/>
              <a:t>發燒、咳嗽或非過敏性流鼻水等呼吸道症狀。 </a:t>
            </a:r>
          </a:p>
          <a:p>
            <a:r>
              <a:rPr lang="zh-TW" altLang="en-US" sz="2400" dirty="0" smtClean="0"/>
              <a:t>強化</a:t>
            </a:r>
            <a:r>
              <a:rPr lang="zh-TW" altLang="en-US" sz="2400" dirty="0"/>
              <a:t>衛生教育宣導：加強勤洗手、呼吸道衛生與咳嗽禮節，</a:t>
            </a:r>
            <a:r>
              <a:rPr lang="zh-TW" altLang="en-US" sz="2400" dirty="0" smtClean="0"/>
              <a:t>保持個人</a:t>
            </a:r>
            <a:r>
              <a:rPr lang="zh-TW" altLang="en-US" sz="2400" dirty="0"/>
              <a:t>衛生習慣（如：打噴嚏、咳嗽需掩住口、鼻，擤鼻涕後要</a:t>
            </a:r>
            <a:r>
              <a:rPr lang="zh-TW" altLang="en-US" sz="2400" dirty="0" smtClean="0"/>
              <a:t>洗手</a:t>
            </a:r>
            <a:r>
              <a:rPr lang="zh-TW" altLang="en-US" sz="2400" dirty="0"/>
              <a:t>）及妥善處理口鼻分泌物等，及儘量避免出入人潮擁擠、</a:t>
            </a:r>
            <a:r>
              <a:rPr lang="zh-TW" altLang="en-US" sz="2400" dirty="0" smtClean="0"/>
              <a:t>空氣不</a:t>
            </a:r>
            <a:r>
              <a:rPr lang="zh-TW" altLang="en-US" sz="2400" dirty="0"/>
              <a:t>流通的公共場所等衛生教育宣導，並落實執行。 </a:t>
            </a:r>
          </a:p>
          <a:p>
            <a:r>
              <a:rPr lang="zh-TW" altLang="en-US" sz="2400" dirty="0" smtClean="0"/>
              <a:t>常態</a:t>
            </a:r>
            <a:r>
              <a:rPr lang="zh-TW" altLang="en-US" sz="2400" dirty="0"/>
              <a:t>性環境及清潔消毒：學校教職員工應定期針對學生經常</a:t>
            </a:r>
            <a:r>
              <a:rPr lang="zh-TW" altLang="en-US" sz="2400" dirty="0" smtClean="0"/>
              <a:t>接觸之</a:t>
            </a:r>
            <a:r>
              <a:rPr lang="zh-TW" altLang="en-US" sz="2400" dirty="0"/>
              <a:t>物品表面</a:t>
            </a:r>
            <a:r>
              <a:rPr lang="en-US" altLang="zh-TW" sz="2400" dirty="0"/>
              <a:t>(</a:t>
            </a:r>
            <a:r>
              <a:rPr lang="zh-TW" altLang="en-US" sz="2400" dirty="0"/>
              <a:t>如門把、桌面、電燈開關、或其他公共區域</a:t>
            </a:r>
            <a:r>
              <a:rPr lang="en-US" altLang="zh-TW" sz="2400" dirty="0"/>
              <a:t>)</a:t>
            </a:r>
            <a:r>
              <a:rPr lang="zh-TW" altLang="en-US" sz="2400" dirty="0"/>
              <a:t>進行</a:t>
            </a:r>
            <a:r>
              <a:rPr lang="zh-TW" altLang="en-US" sz="2400" dirty="0" smtClean="0"/>
              <a:t>清潔</a:t>
            </a:r>
            <a:r>
              <a:rPr lang="zh-TW" altLang="en-US" sz="2400" dirty="0"/>
              <a:t>消毒，可用 </a:t>
            </a:r>
            <a:r>
              <a:rPr lang="en-US" altLang="zh-TW" sz="2400" dirty="0"/>
              <a:t>1</a:t>
            </a:r>
            <a:r>
              <a:rPr lang="zh-TW" altLang="en-US" sz="2400" dirty="0"/>
              <a:t>：</a:t>
            </a:r>
            <a:r>
              <a:rPr lang="en-US" altLang="zh-TW" sz="2400" dirty="0"/>
              <a:t>100 </a:t>
            </a:r>
            <a:r>
              <a:rPr lang="zh-TW" altLang="en-US" sz="2400" dirty="0"/>
              <a:t>（</a:t>
            </a:r>
            <a:r>
              <a:rPr lang="en-US" altLang="zh-TW" sz="2400" dirty="0"/>
              <a:t>500ppm</a:t>
            </a:r>
            <a:r>
              <a:rPr lang="zh-TW" altLang="en-US" sz="2400" dirty="0"/>
              <a:t>）漂白水稀釋液進行擦拭。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D8EFF-CD26-4DBB-9AD5-1B975FFBCFE7}" type="slidenum">
              <a:rPr lang="zh-TW" altLang="zh-TW" smtClean="0"/>
              <a:pPr>
                <a:defRPr/>
              </a:pPr>
              <a:t>27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46524865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19250" y="0"/>
            <a:ext cx="7056438" cy="841276"/>
          </a:xfrm>
        </p:spPr>
        <p:txBody>
          <a:bodyPr/>
          <a:lstStyle/>
          <a:p>
            <a:pPr algn="ctr"/>
            <a:r>
              <a:rPr lang="zh-TW" altLang="en-US" sz="3600" b="1" dirty="0"/>
              <a:t>學生在校期間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13284"/>
            <a:ext cx="8229600" cy="4417541"/>
          </a:xfrm>
        </p:spPr>
        <p:txBody>
          <a:bodyPr/>
          <a:lstStyle/>
          <a:p>
            <a:r>
              <a:rPr lang="zh-TW" altLang="en-US" sz="2400" dirty="0" smtClean="0"/>
              <a:t>區</a:t>
            </a:r>
            <a:r>
              <a:rPr lang="zh-TW" altLang="en-US" sz="2400" dirty="0"/>
              <a:t>隔生病之學生及教職員工：學生或教職員工如在校期間出現</a:t>
            </a:r>
            <a:r>
              <a:rPr lang="zh-TW" altLang="en-US" sz="2400" dirty="0" smtClean="0"/>
              <a:t>發燒</a:t>
            </a:r>
            <a:r>
              <a:rPr lang="zh-TW" altLang="en-US" sz="2400" dirty="0"/>
              <a:t>及呼吸道症狀，須戴上口罩，並應予安置於單獨空間，直到</a:t>
            </a:r>
            <a:r>
              <a:rPr lang="zh-TW" altLang="en-US" sz="2400" dirty="0" smtClean="0"/>
              <a:t>離校</a:t>
            </a:r>
            <a:r>
              <a:rPr lang="zh-TW" altLang="en-US" sz="2400" dirty="0"/>
              <a:t>。 </a:t>
            </a:r>
          </a:p>
          <a:p>
            <a:r>
              <a:rPr lang="zh-TW" altLang="en-US" sz="2400" dirty="0" smtClean="0"/>
              <a:t>維持</a:t>
            </a:r>
            <a:r>
              <a:rPr lang="zh-TW" altLang="en-US" sz="2400" dirty="0"/>
              <a:t>教室內通風：打開教室窗戶、氣窗，使空氣流通，維持</a:t>
            </a:r>
            <a:r>
              <a:rPr lang="zh-TW" altLang="en-US" sz="2400" dirty="0" smtClean="0"/>
              <a:t>通風設備</a:t>
            </a:r>
            <a:r>
              <a:rPr lang="zh-TW" altLang="en-US" sz="2400" dirty="0"/>
              <a:t>的良好性能，並經常清洗隔塵網，若環境為密閉空間，應</a:t>
            </a:r>
            <a:r>
              <a:rPr lang="zh-TW" altLang="en-US" sz="2400" dirty="0" smtClean="0"/>
              <a:t>打開</a:t>
            </a:r>
            <a:r>
              <a:rPr lang="zh-TW" altLang="en-US" sz="2400" dirty="0"/>
              <a:t>窗戶和使用抽氣扇，沒有必要，盡可能不使用冷氣空調。 </a:t>
            </a:r>
          </a:p>
          <a:p>
            <a:r>
              <a:rPr lang="zh-TW" altLang="en-US" sz="2400" dirty="0" smtClean="0"/>
              <a:t>加強</a:t>
            </a:r>
            <a:r>
              <a:rPr lang="zh-TW" altLang="en-US" sz="2400" dirty="0"/>
              <a:t>通報作業：如發現疑似感染新型冠狀病毒學生，可通報</a:t>
            </a:r>
            <a:r>
              <a:rPr lang="zh-TW" altLang="en-US" sz="2400" dirty="0" smtClean="0"/>
              <a:t>當地衛生局</a:t>
            </a:r>
            <a:r>
              <a:rPr lang="zh-TW" altLang="en-US" sz="2400" dirty="0"/>
              <a:t>或撥打 </a:t>
            </a:r>
            <a:r>
              <a:rPr lang="en-US" altLang="zh-TW" sz="2400" dirty="0"/>
              <a:t>1922 </a:t>
            </a:r>
            <a:r>
              <a:rPr lang="zh-TW" altLang="en-US" sz="2400" dirty="0"/>
              <a:t>協助轉診，另如有其他突發群聚疫情，</a:t>
            </a:r>
            <a:r>
              <a:rPr lang="zh-TW" altLang="en-US" sz="2400" dirty="0" smtClean="0"/>
              <a:t>學校應</a:t>
            </a:r>
            <a:r>
              <a:rPr lang="zh-TW" altLang="en-US" sz="2400" dirty="0"/>
              <a:t>依規定通知當地教育主管機關及會同當地衛生機關處理，並</a:t>
            </a:r>
            <a:r>
              <a:rPr lang="zh-TW" altLang="en-US" sz="2400" dirty="0" smtClean="0"/>
              <a:t>應至</a:t>
            </a:r>
            <a:r>
              <a:rPr lang="zh-TW" altLang="en-US" sz="2400" dirty="0"/>
              <a:t>「教育部校園安全通報網」進行校安通報。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D8EFF-CD26-4DBB-9AD5-1B975FFBCFE7}" type="slidenum">
              <a:rPr lang="zh-TW" altLang="zh-TW" smtClean="0"/>
              <a:pPr>
                <a:defRPr/>
              </a:pPr>
              <a:t>28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94282164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2557463"/>
            <a:ext cx="4464050" cy="150018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zh-TW" altLang="zh-TW" sz="4400" b="1" smtClean="0">
                <a:solidFill>
                  <a:srgbClr val="0000FF"/>
                </a:solidFill>
              </a:rPr>
              <a:t>好山好水好健康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zh-TW" altLang="zh-TW" sz="3100" b="1" smtClean="0">
                <a:solidFill>
                  <a:srgbClr val="0000FF"/>
                </a:solidFill>
              </a:rPr>
              <a:t>花蓮縣衛生局關心您</a:t>
            </a:r>
            <a:endParaRPr lang="zh-TW" altLang="zh-TW" sz="4400" smtClean="0">
              <a:solidFill>
                <a:schemeClr val="tx2"/>
              </a:solidFill>
            </a:endParaRPr>
          </a:p>
        </p:txBody>
      </p:sp>
      <p:pic>
        <p:nvPicPr>
          <p:cNvPr id="43011" name="Picture 4" descr="26456895114210757375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417638"/>
            <a:ext cx="3240088" cy="384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1763713" y="96838"/>
            <a:ext cx="6926262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588" tIns="40794" rIns="81588" bIns="4079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buSzPct val="100000"/>
              <a:buFont typeface="Wingdings" panose="05000000000000000000" pitchFamily="2" charset="2"/>
              <a:buNone/>
            </a:pPr>
            <a:endParaRPr lang="zh-TW" altLang="zh-TW" sz="3200" b="1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301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7B25E2B-F1C7-4D68-BEE1-0F167FEA7EE3}" type="slidenum">
              <a:rPr lang="zh-TW" altLang="zh-TW">
                <a:solidFill>
                  <a:schemeClr val="accent1"/>
                </a:solidFill>
              </a:rPr>
              <a:pPr/>
              <a:t>29</a:t>
            </a:fld>
            <a:endParaRPr lang="zh-TW" altLang="zh-TW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619250" y="49188"/>
            <a:ext cx="7056438" cy="787896"/>
          </a:xfrm>
        </p:spPr>
        <p:txBody>
          <a:bodyPr/>
          <a:lstStyle/>
          <a:p>
            <a:pPr algn="r"/>
            <a:r>
              <a:rPr lang="zh-TW" altLang="en-US" sz="3200" b="1" dirty="0" smtClean="0"/>
              <a:t>一</a:t>
            </a:r>
            <a:r>
              <a:rPr lang="zh-TW" altLang="zh-TW" sz="3200" b="1" dirty="0" smtClean="0"/>
              <a:t>、</a:t>
            </a:r>
            <a:r>
              <a:rPr lang="en-US" altLang="zh-TW" sz="3200" b="1" dirty="0" smtClean="0"/>
              <a:t>2019</a:t>
            </a:r>
            <a:r>
              <a:rPr lang="zh-TW" altLang="en-US" sz="3200" b="1" dirty="0" smtClean="0"/>
              <a:t>新型冠狀病毒</a:t>
            </a:r>
            <a:r>
              <a:rPr lang="zh-TW" altLang="zh-TW" sz="3200" b="1" dirty="0" smtClean="0"/>
              <a:t>疫</a:t>
            </a:r>
            <a:r>
              <a:rPr lang="zh-TW" altLang="zh-TW" sz="3200" b="1" dirty="0" smtClean="0"/>
              <a:t>情現況</a:t>
            </a:r>
            <a:endParaRPr lang="zh-TW" altLang="en-US" sz="32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DB795-A4C2-4933-8525-93F4DFA3F709}" type="slidenum">
              <a:rPr lang="zh-TW" altLang="zh-TW" smtClean="0"/>
              <a:pPr>
                <a:defRPr/>
              </a:pPr>
              <a:t>3</a:t>
            </a:fld>
            <a:endParaRPr lang="zh-TW" altLang="zh-TW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13284"/>
            <a:ext cx="8604448" cy="480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3476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19250" y="49188"/>
            <a:ext cx="7056438" cy="639787"/>
          </a:xfrm>
        </p:spPr>
        <p:txBody>
          <a:bodyPr/>
          <a:lstStyle/>
          <a:p>
            <a:pPr algn="r"/>
            <a:r>
              <a:rPr lang="zh-TW" altLang="en-US" sz="3200" b="1" dirty="0" smtClean="0"/>
              <a:t>一</a:t>
            </a:r>
            <a:r>
              <a:rPr lang="zh-TW" altLang="zh-TW" sz="3200" b="1" dirty="0" smtClean="0"/>
              <a:t>、</a:t>
            </a:r>
            <a:r>
              <a:rPr lang="en-US" altLang="zh-TW" sz="3200" b="1" dirty="0"/>
              <a:t> 2019</a:t>
            </a:r>
            <a:r>
              <a:rPr lang="zh-TW" altLang="en-US" sz="3200" b="1" dirty="0"/>
              <a:t>新型冠狀病毒</a:t>
            </a:r>
            <a:r>
              <a:rPr lang="zh-TW" altLang="zh-TW" sz="3200" b="1" dirty="0"/>
              <a:t>疫情現況</a:t>
            </a:r>
            <a:endParaRPr lang="zh-TW" altLang="en-US" sz="32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57CDEB-BAE2-4106-852C-705520C86653}" type="slidenum">
              <a:rPr lang="zh-TW" altLang="zh-TW" smtClean="0"/>
              <a:pPr>
                <a:defRPr/>
              </a:pPr>
              <a:t>4</a:t>
            </a:fld>
            <a:endParaRPr lang="zh-TW" altLang="zh-TW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74" y="913284"/>
            <a:ext cx="7898830" cy="452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3746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19250" y="0"/>
            <a:ext cx="7056438" cy="769268"/>
          </a:xfrm>
        </p:spPr>
        <p:txBody>
          <a:bodyPr/>
          <a:lstStyle/>
          <a:p>
            <a:pPr algn="r"/>
            <a:r>
              <a:rPr lang="zh-TW" altLang="en-US" sz="3200" b="1" dirty="0" smtClean="0"/>
              <a:t>一</a:t>
            </a:r>
            <a:r>
              <a:rPr lang="zh-TW" altLang="zh-TW" sz="3200" b="1" dirty="0" smtClean="0"/>
              <a:t>、</a:t>
            </a:r>
            <a:r>
              <a:rPr lang="en-US" altLang="zh-TW" sz="3200" b="1" dirty="0"/>
              <a:t> 2019</a:t>
            </a:r>
            <a:r>
              <a:rPr lang="zh-TW" altLang="en-US" sz="3200" b="1" dirty="0"/>
              <a:t>新型冠狀病毒</a:t>
            </a:r>
            <a:r>
              <a:rPr lang="zh-TW" altLang="zh-TW" sz="3200" b="1" dirty="0"/>
              <a:t>疫情現況</a:t>
            </a:r>
            <a:endParaRPr lang="zh-TW" altLang="zh-TW" sz="3200" b="1" dirty="0" smtClean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024563" y="1417638"/>
            <a:ext cx="2939925" cy="2298376"/>
          </a:xfrm>
          <a:prstGeom prst="rect">
            <a:avLst/>
          </a:prstGeom>
          <a:noFill/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588" tIns="40794" rIns="81588" bIns="40794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660400" indent="-2540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"/>
              <a:defRPr sz="25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019175" indent="-2032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1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425575" indent="-2032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 2" pitchFamily="18" charset="2"/>
              <a:buChar char=""/>
              <a:defRPr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1835150" indent="-203200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292350" indent="-2032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749550" indent="-2032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206750" indent="-2032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663950" indent="-2032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SzPct val="100000"/>
              <a:buNone/>
              <a:defRPr/>
            </a:pPr>
            <a:r>
              <a:rPr lang="en-US" altLang="zh-TW" sz="1800" b="1" dirty="0" smtClean="0"/>
              <a:t>1</a:t>
            </a:r>
            <a:r>
              <a:rPr lang="zh-TW" altLang="en-US" sz="1800" b="1" dirty="0" smtClean="0"/>
              <a:t>、</a:t>
            </a:r>
            <a:r>
              <a:rPr lang="zh-TW" altLang="en-US" sz="1800" dirty="0"/>
              <a:t>截至</a:t>
            </a:r>
            <a:r>
              <a:rPr lang="en-US" altLang="zh-TW" sz="1800" dirty="0"/>
              <a:t>2</a:t>
            </a:r>
            <a:r>
              <a:rPr lang="zh-TW" altLang="en-US" sz="1800" dirty="0"/>
              <a:t>月</a:t>
            </a:r>
            <a:r>
              <a:rPr lang="en-US" altLang="zh-TW" sz="1800" dirty="0"/>
              <a:t>4</a:t>
            </a:r>
            <a:r>
              <a:rPr lang="zh-TW" altLang="en-US" sz="1800" dirty="0"/>
              <a:t>日</a:t>
            </a:r>
            <a:r>
              <a:rPr lang="en-US" altLang="zh-TW" sz="1800" dirty="0"/>
              <a:t>24</a:t>
            </a:r>
            <a:r>
              <a:rPr lang="zh-TW" altLang="en-US" sz="1800" dirty="0"/>
              <a:t>時</a:t>
            </a:r>
            <a:r>
              <a:rPr lang="zh-TW" altLang="en-US" sz="1800" dirty="0" smtClean="0"/>
              <a:t>全球</a:t>
            </a:r>
            <a:r>
              <a:rPr lang="zh-TW" altLang="en-US" sz="1800" dirty="0"/>
              <a:t>共</a:t>
            </a:r>
            <a:r>
              <a:rPr lang="en-US" altLang="zh-TW" sz="1800" dirty="0"/>
              <a:t>20699</a:t>
            </a:r>
            <a:r>
              <a:rPr lang="zh-TW" altLang="en-US" sz="1800" dirty="0"/>
              <a:t>例，並有</a:t>
            </a:r>
            <a:r>
              <a:rPr lang="en-US" altLang="zh-TW" sz="1800" dirty="0"/>
              <a:t>427</a:t>
            </a:r>
            <a:r>
              <a:rPr lang="zh-TW" altLang="en-US" sz="1800" dirty="0"/>
              <a:t>例</a:t>
            </a:r>
            <a:r>
              <a:rPr lang="zh-TW" altLang="en-US" sz="1800" dirty="0" smtClean="0"/>
              <a:t>死亡。</a:t>
            </a:r>
            <a:endParaRPr lang="en-US" altLang="zh-TW" sz="1800" dirty="0" smtClean="0"/>
          </a:p>
          <a:p>
            <a:pPr eaLnBrk="1" hangingPunct="1">
              <a:spcBef>
                <a:spcPct val="0"/>
              </a:spcBef>
              <a:buSzPct val="100000"/>
              <a:buNone/>
              <a:defRPr/>
            </a:pPr>
            <a:r>
              <a:rPr lang="en-US" altLang="zh-TW" sz="1800" b="1" dirty="0" smtClean="0"/>
              <a:t>2</a:t>
            </a:r>
            <a:r>
              <a:rPr lang="zh-TW" altLang="en-US" sz="1800" b="1" dirty="0" smtClean="0"/>
              <a:t>、</a:t>
            </a:r>
            <a:r>
              <a:rPr lang="zh-TW" altLang="en-US" sz="1800" dirty="0" smtClean="0"/>
              <a:t>依據</a:t>
            </a:r>
            <a:r>
              <a:rPr lang="zh-TW" altLang="en-US" sz="1800" dirty="0"/>
              <a:t>中國大陸疾控中心</a:t>
            </a:r>
            <a:r>
              <a:rPr lang="zh-TW" altLang="en-US" sz="1800" dirty="0" smtClean="0"/>
              <a:t>通報，中國大陸累計</a:t>
            </a:r>
            <a:r>
              <a:rPr lang="en-US" altLang="zh-TW" sz="1800" dirty="0" smtClean="0"/>
              <a:t>20492</a:t>
            </a:r>
            <a:r>
              <a:rPr lang="zh-TW" altLang="en-US" sz="1800" dirty="0" smtClean="0"/>
              <a:t>例</a:t>
            </a:r>
            <a:r>
              <a:rPr lang="zh-TW" altLang="en-US" sz="1800" dirty="0"/>
              <a:t>新型冠狀病毒感染之肺炎確診</a:t>
            </a:r>
            <a:r>
              <a:rPr lang="zh-TW" altLang="en-US" sz="1800" dirty="0" smtClean="0"/>
              <a:t>，</a:t>
            </a:r>
            <a:r>
              <a:rPr lang="en-US" altLang="zh-TW" sz="1800" dirty="0" smtClean="0"/>
              <a:t>425</a:t>
            </a:r>
            <a:r>
              <a:rPr lang="zh-TW" altLang="en-US" sz="1800" dirty="0" smtClean="0"/>
              <a:t>例</a:t>
            </a:r>
            <a:r>
              <a:rPr lang="zh-TW" altLang="en-US" sz="1800" dirty="0"/>
              <a:t>死亡</a:t>
            </a:r>
            <a:r>
              <a:rPr lang="zh-TW" altLang="en-US" sz="1800" dirty="0" smtClean="0"/>
              <a:t>，</a:t>
            </a:r>
            <a:r>
              <a:rPr lang="zh-TW" altLang="en-US" sz="1800" dirty="0"/>
              <a:t>此外，香港增加到</a:t>
            </a:r>
            <a:r>
              <a:rPr lang="en-US" altLang="zh-TW" sz="1800" dirty="0"/>
              <a:t>17</a:t>
            </a:r>
            <a:r>
              <a:rPr lang="zh-TW" altLang="en-US" sz="1800" dirty="0"/>
              <a:t>例，其中</a:t>
            </a:r>
            <a:r>
              <a:rPr lang="en-US" altLang="zh-TW" sz="1800" dirty="0"/>
              <a:t>1</a:t>
            </a:r>
            <a:r>
              <a:rPr lang="zh-TW" altLang="en-US" sz="1800" dirty="0"/>
              <a:t>例死亡；澳門</a:t>
            </a:r>
            <a:r>
              <a:rPr lang="en-US" altLang="zh-TW" sz="1800" dirty="0"/>
              <a:t>10</a:t>
            </a:r>
            <a:r>
              <a:rPr lang="zh-TW" altLang="en-US" sz="1800" dirty="0"/>
              <a:t>例</a:t>
            </a:r>
            <a:r>
              <a:rPr lang="zh-TW" altLang="en-US" sz="1800" dirty="0" smtClean="0"/>
              <a:t>。</a:t>
            </a:r>
            <a:endParaRPr lang="zh-TW" altLang="zh-TW" sz="1800" dirty="0" smtClean="0"/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322263" y="985838"/>
            <a:ext cx="2233612" cy="4794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588" tIns="40794" rIns="81588" bIns="40794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SzPct val="100000"/>
              <a:buFont typeface="Wingdings" panose="05000000000000000000" pitchFamily="2" charset="2"/>
              <a:buNone/>
            </a:pPr>
            <a:r>
              <a:rPr lang="zh-TW" altLang="en-US" sz="25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疫情現況 </a:t>
            </a:r>
            <a:endParaRPr lang="zh-TW" altLang="zh-TW" sz="25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61950" y="4415586"/>
            <a:ext cx="8602538" cy="1190380"/>
          </a:xfrm>
          <a:prstGeom prst="rect">
            <a:avLst/>
          </a:prstGeom>
          <a:noFill/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588" tIns="40794" rIns="81588" bIns="40794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660400" indent="-2540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"/>
              <a:defRPr sz="25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019175" indent="-2032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1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425575" indent="-2032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 2" pitchFamily="18" charset="2"/>
              <a:buChar char=""/>
              <a:defRPr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1835150" indent="-203200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292350" indent="-2032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749550" indent="-2032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206750" indent="-2032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663950" indent="-2032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SzPct val="100000"/>
              <a:buNone/>
              <a:defRPr/>
            </a:pPr>
            <a:r>
              <a:rPr lang="zh-TW" altLang="zh-TW" sz="2400" b="1" dirty="0" smtClean="0">
                <a:solidFill>
                  <a:srgbClr val="000308"/>
                </a:solidFill>
              </a:rPr>
              <a:t>◎</a:t>
            </a:r>
            <a:r>
              <a:rPr lang="zh-TW" altLang="en-US" sz="1600" dirty="0"/>
              <a:t>其他國家包含台灣</a:t>
            </a:r>
            <a:r>
              <a:rPr lang="en-US" altLang="zh-TW" sz="1600" dirty="0"/>
              <a:t>11</a:t>
            </a:r>
            <a:r>
              <a:rPr lang="zh-TW" altLang="en-US" sz="1600" dirty="0"/>
              <a:t>例、日本</a:t>
            </a:r>
            <a:r>
              <a:rPr lang="en-US" altLang="zh-TW" sz="1600" dirty="0"/>
              <a:t>20</a:t>
            </a:r>
            <a:r>
              <a:rPr lang="zh-TW" altLang="en-US" sz="1600" dirty="0"/>
              <a:t>例、泰國</a:t>
            </a:r>
            <a:r>
              <a:rPr lang="en-US" altLang="zh-TW" sz="1600" dirty="0"/>
              <a:t>25</a:t>
            </a:r>
            <a:r>
              <a:rPr lang="zh-TW" altLang="en-US" sz="1600" dirty="0"/>
              <a:t>例、新加坡</a:t>
            </a:r>
            <a:r>
              <a:rPr lang="en-US" altLang="zh-TW" sz="1600" dirty="0"/>
              <a:t>24</a:t>
            </a:r>
            <a:r>
              <a:rPr lang="zh-TW" altLang="en-US" sz="1600" dirty="0"/>
              <a:t>例、南韓</a:t>
            </a:r>
            <a:r>
              <a:rPr lang="en-US" altLang="zh-TW" sz="1600" dirty="0"/>
              <a:t>16</a:t>
            </a:r>
            <a:r>
              <a:rPr lang="zh-TW" altLang="en-US" sz="1600" dirty="0"/>
              <a:t>例、德國</a:t>
            </a:r>
            <a:r>
              <a:rPr lang="en-US" altLang="zh-TW" sz="1600" dirty="0"/>
              <a:t>12</a:t>
            </a:r>
            <a:r>
              <a:rPr lang="zh-TW" altLang="en-US" sz="1600" dirty="0"/>
              <a:t>例、澳洲</a:t>
            </a:r>
            <a:r>
              <a:rPr lang="en-US" altLang="zh-TW" sz="1600" dirty="0"/>
              <a:t>12</a:t>
            </a:r>
            <a:r>
              <a:rPr lang="zh-TW" altLang="en-US" sz="1600" dirty="0"/>
              <a:t>例、美國</a:t>
            </a:r>
            <a:r>
              <a:rPr lang="en-US" altLang="zh-TW" sz="1600" dirty="0"/>
              <a:t>11</a:t>
            </a:r>
            <a:r>
              <a:rPr lang="zh-TW" altLang="en-US" sz="1600" dirty="0"/>
              <a:t>例、馬來西亞</a:t>
            </a:r>
            <a:r>
              <a:rPr lang="en-US" altLang="zh-TW" sz="1600" dirty="0"/>
              <a:t>8</a:t>
            </a:r>
            <a:r>
              <a:rPr lang="zh-TW" altLang="en-US" sz="1600" dirty="0"/>
              <a:t>例、越南</a:t>
            </a:r>
            <a:r>
              <a:rPr lang="en-US" altLang="zh-TW" sz="1600" dirty="0"/>
              <a:t>8</a:t>
            </a:r>
            <a:r>
              <a:rPr lang="zh-TW" altLang="en-US" sz="1600" dirty="0"/>
              <a:t>例、法國</a:t>
            </a:r>
            <a:r>
              <a:rPr lang="en-US" altLang="zh-TW" sz="1600" dirty="0"/>
              <a:t>6</a:t>
            </a:r>
            <a:r>
              <a:rPr lang="zh-TW" altLang="en-US" sz="1600" dirty="0"/>
              <a:t>例、阿拉伯聯合大公國</a:t>
            </a:r>
            <a:r>
              <a:rPr lang="en-US" altLang="zh-TW" sz="1600" dirty="0"/>
              <a:t>5</a:t>
            </a:r>
            <a:r>
              <a:rPr lang="zh-TW" altLang="en-US" sz="1600" dirty="0"/>
              <a:t>例、加拿大</a:t>
            </a:r>
            <a:r>
              <a:rPr lang="en-US" altLang="zh-TW" sz="1600" dirty="0"/>
              <a:t>4</a:t>
            </a:r>
            <a:r>
              <a:rPr lang="zh-TW" altLang="en-US" sz="1600" dirty="0"/>
              <a:t>例、印度</a:t>
            </a:r>
            <a:r>
              <a:rPr lang="en-US" altLang="zh-TW" sz="1600" dirty="0"/>
              <a:t>3</a:t>
            </a:r>
            <a:r>
              <a:rPr lang="zh-TW" altLang="en-US" sz="1600" dirty="0"/>
              <a:t>例、俄羅斯</a:t>
            </a:r>
            <a:r>
              <a:rPr lang="en-US" altLang="zh-TW" sz="1600" dirty="0"/>
              <a:t>2</a:t>
            </a:r>
            <a:r>
              <a:rPr lang="zh-TW" altLang="en-US" sz="1600" dirty="0"/>
              <a:t>例、英國</a:t>
            </a:r>
            <a:r>
              <a:rPr lang="en-US" altLang="zh-TW" sz="1600" dirty="0"/>
              <a:t>2</a:t>
            </a:r>
            <a:r>
              <a:rPr lang="zh-TW" altLang="en-US" sz="1600" dirty="0"/>
              <a:t>例、義大利</a:t>
            </a:r>
            <a:r>
              <a:rPr lang="en-US" altLang="zh-TW" sz="1600" dirty="0"/>
              <a:t>2</a:t>
            </a:r>
            <a:r>
              <a:rPr lang="zh-TW" altLang="en-US" sz="1600" dirty="0"/>
              <a:t>例、比利時</a:t>
            </a:r>
            <a:r>
              <a:rPr lang="en-US" altLang="zh-TW" sz="1600" dirty="0"/>
              <a:t>1</a:t>
            </a:r>
            <a:r>
              <a:rPr lang="zh-TW" altLang="en-US" sz="1600" dirty="0"/>
              <a:t>例、西班牙</a:t>
            </a:r>
            <a:r>
              <a:rPr lang="en-US" altLang="zh-TW" sz="1600" dirty="0"/>
              <a:t>1</a:t>
            </a:r>
            <a:r>
              <a:rPr lang="zh-TW" altLang="en-US" sz="1600" dirty="0"/>
              <a:t>例、柬埔寨</a:t>
            </a:r>
            <a:r>
              <a:rPr lang="en-US" altLang="zh-TW" sz="1600" dirty="0"/>
              <a:t>1</a:t>
            </a:r>
            <a:r>
              <a:rPr lang="zh-TW" altLang="en-US" sz="1600" dirty="0"/>
              <a:t>例、斯里蘭卡</a:t>
            </a:r>
            <a:r>
              <a:rPr lang="en-US" altLang="zh-TW" sz="1600" dirty="0"/>
              <a:t>1</a:t>
            </a:r>
            <a:r>
              <a:rPr lang="zh-TW" altLang="en-US" sz="1600" dirty="0"/>
              <a:t>例、芬蘭</a:t>
            </a:r>
            <a:r>
              <a:rPr lang="en-US" altLang="zh-TW" sz="1600" dirty="0"/>
              <a:t>1</a:t>
            </a:r>
            <a:r>
              <a:rPr lang="zh-TW" altLang="en-US" sz="1600" dirty="0"/>
              <a:t>例、尼泊爾</a:t>
            </a:r>
            <a:r>
              <a:rPr lang="en-US" altLang="zh-TW" sz="1600" dirty="0"/>
              <a:t>1</a:t>
            </a:r>
            <a:r>
              <a:rPr lang="zh-TW" altLang="en-US" sz="1600" dirty="0"/>
              <a:t>例、瑞典</a:t>
            </a:r>
            <a:r>
              <a:rPr lang="en-US" altLang="zh-TW" sz="1600" dirty="0"/>
              <a:t>1</a:t>
            </a:r>
            <a:r>
              <a:rPr lang="zh-TW" altLang="en-US" sz="1600" dirty="0"/>
              <a:t>例；菲律賓</a:t>
            </a:r>
            <a:r>
              <a:rPr lang="en-US" altLang="zh-TW" sz="1600" dirty="0"/>
              <a:t>2</a:t>
            </a:r>
            <a:r>
              <a:rPr lang="zh-TW" altLang="en-US" sz="1600" dirty="0"/>
              <a:t>例，其中</a:t>
            </a:r>
            <a:r>
              <a:rPr lang="en-US" altLang="zh-TW" sz="1600" dirty="0"/>
              <a:t>1</a:t>
            </a:r>
            <a:r>
              <a:rPr lang="zh-TW" altLang="en-US" sz="1600" dirty="0"/>
              <a:t>例死亡。總計其他國家共</a:t>
            </a:r>
            <a:r>
              <a:rPr lang="en-US" altLang="zh-TW" sz="1600" dirty="0"/>
              <a:t>207</a:t>
            </a:r>
            <a:r>
              <a:rPr lang="zh-TW" altLang="en-US" sz="1600" dirty="0"/>
              <a:t>例</a:t>
            </a:r>
            <a:endParaRPr lang="zh-TW" altLang="zh-TW" sz="1600" dirty="0" smtClean="0">
              <a:solidFill>
                <a:srgbClr val="000000"/>
              </a:solidFill>
            </a:endParaRPr>
          </a:p>
        </p:txBody>
      </p:sp>
      <p:pic>
        <p:nvPicPr>
          <p:cNvPr id="13318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573213"/>
            <a:ext cx="5070475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9A082B5-443F-4194-A1BC-4CCB54838682}" type="slidenum">
              <a:rPr lang="zh-TW" altLang="zh-TW">
                <a:solidFill>
                  <a:schemeClr val="accent1"/>
                </a:solidFill>
              </a:rPr>
              <a:pPr/>
              <a:t>5</a:t>
            </a:fld>
            <a:endParaRPr lang="zh-TW" altLang="zh-TW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619250" y="49188"/>
            <a:ext cx="7056438" cy="864096"/>
          </a:xfrm>
        </p:spPr>
        <p:txBody>
          <a:bodyPr/>
          <a:lstStyle/>
          <a:p>
            <a:pPr algn="r"/>
            <a:r>
              <a:rPr lang="en-US" altLang="zh-TW" b="1" dirty="0" smtClean="0"/>
              <a:t>2019</a:t>
            </a:r>
            <a:r>
              <a:rPr lang="zh-TW" altLang="en-US" b="1" dirty="0" smtClean="0"/>
              <a:t>新型冠狀病毒</a:t>
            </a:r>
            <a:r>
              <a:rPr lang="en-US" altLang="zh-TW" b="1" dirty="0" smtClean="0"/>
              <a:t>(2019</a:t>
            </a:r>
            <a:r>
              <a:rPr lang="zh-TW" altLang="en-US" b="1" dirty="0" smtClean="0"/>
              <a:t> </a:t>
            </a:r>
            <a:r>
              <a:rPr lang="en-US" altLang="zh-TW" b="1" dirty="0" err="1" smtClean="0"/>
              <a:t>nCoV</a:t>
            </a:r>
            <a:r>
              <a:rPr lang="en-US" altLang="zh-TW" b="1" dirty="0" smtClean="0"/>
              <a:t>)</a:t>
            </a:r>
            <a:endParaRPr lang="zh-TW" altLang="en-US" b="1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DB795-A4C2-4933-8525-93F4DFA3F709}" type="slidenum">
              <a:rPr lang="zh-TW" altLang="zh-TW" smtClean="0"/>
              <a:pPr>
                <a:defRPr/>
              </a:pPr>
              <a:t>6</a:t>
            </a:fld>
            <a:endParaRPr lang="zh-TW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39560"/>
            <a:ext cx="7812360" cy="439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8138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1979613" y="157163"/>
            <a:ext cx="6840859" cy="517525"/>
          </a:xfrm>
        </p:spPr>
        <p:txBody>
          <a:bodyPr/>
          <a:lstStyle/>
          <a:p>
            <a:pPr algn="r"/>
            <a:r>
              <a:rPr lang="zh-TW" altLang="en-US" sz="3200" b="1" dirty="0" smtClean="0"/>
              <a:t>二</a:t>
            </a:r>
            <a:r>
              <a:rPr lang="zh-TW" altLang="zh-TW" sz="3200" b="1" dirty="0" smtClean="0"/>
              <a:t>、</a:t>
            </a:r>
            <a:r>
              <a:rPr lang="en-US" altLang="zh-TW" sz="3200" b="1" dirty="0" smtClean="0"/>
              <a:t>2019</a:t>
            </a:r>
            <a:r>
              <a:rPr lang="zh-TW" altLang="en-US" sz="3200" b="1" dirty="0" smtClean="0"/>
              <a:t>新型冠狀病毒感染</a:t>
            </a:r>
            <a:r>
              <a:rPr lang="zh-TW" altLang="zh-TW" sz="3200" b="1" dirty="0" smtClean="0"/>
              <a:t>概述 </a:t>
            </a:r>
            <a:endParaRPr lang="zh-TW" altLang="zh-TW" sz="3200" b="1" dirty="0" smtClean="0"/>
          </a:p>
        </p:txBody>
      </p:sp>
      <p:pic>
        <p:nvPicPr>
          <p:cNvPr id="14339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74725"/>
            <a:ext cx="8075612" cy="456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807DB03-D0D9-4C2C-A108-07E5EB5E2015}" type="slidenum">
              <a:rPr lang="zh-TW" altLang="zh-TW">
                <a:solidFill>
                  <a:schemeClr val="accent1"/>
                </a:solidFill>
              </a:rPr>
              <a:pPr/>
              <a:t>7</a:t>
            </a:fld>
            <a:endParaRPr lang="zh-TW" altLang="zh-TW">
              <a:solidFill>
                <a:schemeClr val="accent1"/>
              </a:solidFill>
            </a:endParaRPr>
          </a:p>
        </p:txBody>
      </p:sp>
      <p:pic>
        <p:nvPicPr>
          <p:cNvPr id="14341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38" y="3800475"/>
            <a:ext cx="1633537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dc.gov/coronavirus/2019-ncov/images/infographic-sympto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13284"/>
            <a:ext cx="6552729" cy="480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1619250" y="0"/>
            <a:ext cx="7056438" cy="837084"/>
          </a:xfrm>
        </p:spPr>
        <p:txBody>
          <a:bodyPr/>
          <a:lstStyle/>
          <a:p>
            <a:pPr algn="r"/>
            <a:r>
              <a:rPr lang="zh-TW" altLang="en-US" sz="3200" b="1" dirty="0"/>
              <a:t>二</a:t>
            </a:r>
            <a:r>
              <a:rPr lang="zh-TW" altLang="zh-TW" sz="3200" b="1" dirty="0"/>
              <a:t>、</a:t>
            </a:r>
            <a:r>
              <a:rPr lang="en-US" altLang="zh-TW" sz="3200" b="1" dirty="0"/>
              <a:t>2019</a:t>
            </a:r>
            <a:r>
              <a:rPr lang="zh-TW" altLang="en-US" sz="3200" b="1" dirty="0"/>
              <a:t>新型冠狀病毒感染</a:t>
            </a:r>
            <a:r>
              <a:rPr lang="zh-TW" altLang="zh-TW" sz="3200" b="1" dirty="0"/>
              <a:t>概述 </a:t>
            </a:r>
            <a:endParaRPr lang="zh-TW" altLang="en-US" sz="32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DB795-A4C2-4933-8525-93F4DFA3F709}" type="slidenum">
              <a:rPr lang="zh-TW" altLang="zh-TW" smtClean="0"/>
              <a:pPr>
                <a:defRPr/>
              </a:pPr>
              <a:t>8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69337066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1979613" y="49188"/>
            <a:ext cx="6840859" cy="792087"/>
          </a:xfrm>
        </p:spPr>
        <p:txBody>
          <a:bodyPr/>
          <a:lstStyle/>
          <a:p>
            <a:pPr algn="r"/>
            <a:r>
              <a:rPr lang="zh-TW" altLang="en-US" sz="3200" b="1" dirty="0"/>
              <a:t>二</a:t>
            </a:r>
            <a:r>
              <a:rPr lang="zh-TW" altLang="zh-TW" sz="3200" b="1" dirty="0"/>
              <a:t>、</a:t>
            </a:r>
            <a:r>
              <a:rPr lang="en-US" altLang="zh-TW" sz="3200" b="1" dirty="0"/>
              <a:t>2019</a:t>
            </a:r>
            <a:r>
              <a:rPr lang="zh-TW" altLang="en-US" sz="3200" b="1" dirty="0"/>
              <a:t>新型冠狀病毒感染</a:t>
            </a:r>
            <a:r>
              <a:rPr lang="zh-TW" altLang="zh-TW" sz="3200" b="1" dirty="0" smtClean="0"/>
              <a:t>概述</a:t>
            </a:r>
            <a:r>
              <a:rPr lang="zh-TW" altLang="zh-TW" sz="3200" b="1" dirty="0" smtClean="0">
                <a:ea typeface="+mn-ea"/>
              </a:rPr>
              <a:t> </a:t>
            </a:r>
            <a:endParaRPr lang="zh-TW" altLang="zh-TW" sz="3200" b="1" dirty="0" smtClean="0">
              <a:ea typeface="+mn-ea"/>
            </a:endParaRPr>
          </a:p>
        </p:txBody>
      </p:sp>
      <p:pic>
        <p:nvPicPr>
          <p:cNvPr id="16387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12813"/>
            <a:ext cx="8748713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D8EEBACA-03CE-473E-8B73-76451C2ED3DC}" type="slidenum">
              <a:rPr lang="zh-TW" altLang="zh-TW">
                <a:solidFill>
                  <a:schemeClr val="accent1"/>
                </a:solidFill>
              </a:rPr>
              <a:pPr/>
              <a:t>9</a:t>
            </a:fld>
            <a:endParaRPr lang="zh-TW" altLang="zh-TW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含有動畫的簡報投影片範例">
  <a:themeElements>
    <a:clrScheme name="含有動畫的簡報投影片範例 1">
      <a:dk1>
        <a:srgbClr val="1A1A70"/>
      </a:dk1>
      <a:lt1>
        <a:srgbClr val="FFFFFF"/>
      </a:lt1>
      <a:dk2>
        <a:srgbClr val="12449E"/>
      </a:dk2>
      <a:lt2>
        <a:srgbClr val="C0C0C0"/>
      </a:lt2>
      <a:accent1>
        <a:srgbClr val="3167D3"/>
      </a:accent1>
      <a:accent2>
        <a:srgbClr val="87A3E9"/>
      </a:accent2>
      <a:accent3>
        <a:srgbClr val="FFFFFF"/>
      </a:accent3>
      <a:accent4>
        <a:srgbClr val="14145F"/>
      </a:accent4>
      <a:accent5>
        <a:srgbClr val="ADB8E6"/>
      </a:accent5>
      <a:accent6>
        <a:srgbClr val="7A93D3"/>
      </a:accent6>
      <a:hlink>
        <a:srgbClr val="90B54D"/>
      </a:hlink>
      <a:folHlink>
        <a:srgbClr val="F6A23C"/>
      </a:folHlink>
    </a:clrScheme>
    <a:fontScheme name="含有動畫的簡報投影片範例">
      <a:majorFont>
        <a:latin typeface="標楷體"/>
        <a:ea typeface="標楷體"/>
        <a:cs typeface=""/>
      </a:majorFont>
      <a:minorFont>
        <a:latin typeface="標楷體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Tx/>
          <a:buNone/>
          <a:tabLst/>
          <a:defRPr kumimoji="0" lang="zh-TW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Tx/>
          <a:buNone/>
          <a:tabLst/>
          <a:defRPr kumimoji="0" lang="zh-TW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defRPr>
        </a:defPPr>
      </a:lstStyle>
    </a:lnDef>
  </a:objectDefaults>
  <a:extraClrSchemeLst>
    <a:extraClrScheme>
      <a:clrScheme name="含有動畫的簡報投影片範例 1">
        <a:dk1>
          <a:srgbClr val="1A1A70"/>
        </a:dk1>
        <a:lt1>
          <a:srgbClr val="FFFFFF"/>
        </a:lt1>
        <a:dk2>
          <a:srgbClr val="12449E"/>
        </a:dk2>
        <a:lt2>
          <a:srgbClr val="C0C0C0"/>
        </a:lt2>
        <a:accent1>
          <a:srgbClr val="3167D3"/>
        </a:accent1>
        <a:accent2>
          <a:srgbClr val="87A3E9"/>
        </a:accent2>
        <a:accent3>
          <a:srgbClr val="FFFFFF"/>
        </a:accent3>
        <a:accent4>
          <a:srgbClr val="14145F"/>
        </a:accent4>
        <a:accent5>
          <a:srgbClr val="ADB8E6"/>
        </a:accent5>
        <a:accent6>
          <a:srgbClr val="7A93D3"/>
        </a:accent6>
        <a:hlink>
          <a:srgbClr val="90B54D"/>
        </a:hlink>
        <a:folHlink>
          <a:srgbClr val="F6A2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含有動畫的簡報投影片範例 2">
        <a:dk1>
          <a:srgbClr val="0E5D92"/>
        </a:dk1>
        <a:lt1>
          <a:srgbClr val="FFFFFF"/>
        </a:lt1>
        <a:dk2>
          <a:srgbClr val="137C9D"/>
        </a:dk2>
        <a:lt2>
          <a:srgbClr val="C0C0C0"/>
        </a:lt2>
        <a:accent1>
          <a:srgbClr val="35AACF"/>
        </a:accent1>
        <a:accent2>
          <a:srgbClr val="75CDB2"/>
        </a:accent2>
        <a:accent3>
          <a:srgbClr val="FFFFFF"/>
        </a:accent3>
        <a:accent4>
          <a:srgbClr val="0A4E7C"/>
        </a:accent4>
        <a:accent5>
          <a:srgbClr val="AED2E4"/>
        </a:accent5>
        <a:accent6>
          <a:srgbClr val="69BAA1"/>
        </a:accent6>
        <a:hlink>
          <a:srgbClr val="E8C86E"/>
        </a:hlink>
        <a:folHlink>
          <a:srgbClr val="1E68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含有動畫的簡報投影片範例 3">
        <a:dk1>
          <a:srgbClr val="164D60"/>
        </a:dk1>
        <a:lt1>
          <a:srgbClr val="FFFFFF"/>
        </a:lt1>
        <a:dk2>
          <a:srgbClr val="2A8486"/>
        </a:dk2>
        <a:lt2>
          <a:srgbClr val="C0C0C0"/>
        </a:lt2>
        <a:accent1>
          <a:srgbClr val="48BC77"/>
        </a:accent1>
        <a:accent2>
          <a:srgbClr val="ECCA4C"/>
        </a:accent2>
        <a:accent3>
          <a:srgbClr val="FFFFFF"/>
        </a:accent3>
        <a:accent4>
          <a:srgbClr val="114051"/>
        </a:accent4>
        <a:accent5>
          <a:srgbClr val="B1DABD"/>
        </a:accent5>
        <a:accent6>
          <a:srgbClr val="D6B744"/>
        </a:accent6>
        <a:hlink>
          <a:srgbClr val="3191E9"/>
        </a:hlink>
        <a:folHlink>
          <a:srgbClr val="E3694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含有動畫的簡報投影片範例">
  <a:themeElements>
    <a:clrScheme name="1_含有動畫的簡報投影片範例 1">
      <a:dk1>
        <a:srgbClr val="1A1A70"/>
      </a:dk1>
      <a:lt1>
        <a:srgbClr val="FFFFFF"/>
      </a:lt1>
      <a:dk2>
        <a:srgbClr val="12449E"/>
      </a:dk2>
      <a:lt2>
        <a:srgbClr val="C0C0C0"/>
      </a:lt2>
      <a:accent1>
        <a:srgbClr val="3167D3"/>
      </a:accent1>
      <a:accent2>
        <a:srgbClr val="87A3E9"/>
      </a:accent2>
      <a:accent3>
        <a:srgbClr val="FFFFFF"/>
      </a:accent3>
      <a:accent4>
        <a:srgbClr val="14145F"/>
      </a:accent4>
      <a:accent5>
        <a:srgbClr val="ADB8E6"/>
      </a:accent5>
      <a:accent6>
        <a:srgbClr val="7A93D3"/>
      </a:accent6>
      <a:hlink>
        <a:srgbClr val="90B54D"/>
      </a:hlink>
      <a:folHlink>
        <a:srgbClr val="F6A23C"/>
      </a:folHlink>
    </a:clrScheme>
    <a:fontScheme name="1_含有動畫的簡報投影片範例">
      <a:majorFont>
        <a:latin typeface="標楷體"/>
        <a:ea typeface="標楷體"/>
        <a:cs typeface=""/>
      </a:majorFont>
      <a:minorFont>
        <a:latin typeface="標楷體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Tx/>
          <a:buNone/>
          <a:tabLst/>
          <a:defRPr kumimoji="0" lang="zh-TW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Tx/>
          <a:buNone/>
          <a:tabLst/>
          <a:defRPr kumimoji="0" lang="zh-TW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defRPr>
        </a:defPPr>
      </a:lstStyle>
    </a:lnDef>
  </a:objectDefaults>
  <a:extraClrSchemeLst>
    <a:extraClrScheme>
      <a:clrScheme name="1_含有動畫的簡報投影片範例 1">
        <a:dk1>
          <a:srgbClr val="1A1A70"/>
        </a:dk1>
        <a:lt1>
          <a:srgbClr val="FFFFFF"/>
        </a:lt1>
        <a:dk2>
          <a:srgbClr val="12449E"/>
        </a:dk2>
        <a:lt2>
          <a:srgbClr val="C0C0C0"/>
        </a:lt2>
        <a:accent1>
          <a:srgbClr val="3167D3"/>
        </a:accent1>
        <a:accent2>
          <a:srgbClr val="87A3E9"/>
        </a:accent2>
        <a:accent3>
          <a:srgbClr val="FFFFFF"/>
        </a:accent3>
        <a:accent4>
          <a:srgbClr val="14145F"/>
        </a:accent4>
        <a:accent5>
          <a:srgbClr val="ADB8E6"/>
        </a:accent5>
        <a:accent6>
          <a:srgbClr val="7A93D3"/>
        </a:accent6>
        <a:hlink>
          <a:srgbClr val="90B54D"/>
        </a:hlink>
        <a:folHlink>
          <a:srgbClr val="F6A2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含有動畫的簡報投影片範例 2">
        <a:dk1>
          <a:srgbClr val="0E5D92"/>
        </a:dk1>
        <a:lt1>
          <a:srgbClr val="FFFFFF"/>
        </a:lt1>
        <a:dk2>
          <a:srgbClr val="137C9D"/>
        </a:dk2>
        <a:lt2>
          <a:srgbClr val="C0C0C0"/>
        </a:lt2>
        <a:accent1>
          <a:srgbClr val="35AACF"/>
        </a:accent1>
        <a:accent2>
          <a:srgbClr val="75CDB2"/>
        </a:accent2>
        <a:accent3>
          <a:srgbClr val="FFFFFF"/>
        </a:accent3>
        <a:accent4>
          <a:srgbClr val="0A4E7C"/>
        </a:accent4>
        <a:accent5>
          <a:srgbClr val="AED2E4"/>
        </a:accent5>
        <a:accent6>
          <a:srgbClr val="69BAA1"/>
        </a:accent6>
        <a:hlink>
          <a:srgbClr val="E8C86E"/>
        </a:hlink>
        <a:folHlink>
          <a:srgbClr val="1E68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含有動畫的簡報投影片範例 3">
        <a:dk1>
          <a:srgbClr val="164D60"/>
        </a:dk1>
        <a:lt1>
          <a:srgbClr val="FFFFFF"/>
        </a:lt1>
        <a:dk2>
          <a:srgbClr val="2A8486"/>
        </a:dk2>
        <a:lt2>
          <a:srgbClr val="C0C0C0"/>
        </a:lt2>
        <a:accent1>
          <a:srgbClr val="48BC77"/>
        </a:accent1>
        <a:accent2>
          <a:srgbClr val="ECCA4C"/>
        </a:accent2>
        <a:accent3>
          <a:srgbClr val="FFFFFF"/>
        </a:accent3>
        <a:accent4>
          <a:srgbClr val="114051"/>
        </a:accent4>
        <a:accent5>
          <a:srgbClr val="B1DABD"/>
        </a:accent5>
        <a:accent6>
          <a:srgbClr val="D6B744"/>
        </a:accent6>
        <a:hlink>
          <a:srgbClr val="3191E9"/>
        </a:hlink>
        <a:folHlink>
          <a:srgbClr val="E3694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16157</TotalTime>
  <Words>1091</Words>
  <Application>Microsoft Office PowerPoint</Application>
  <PresentationFormat>如螢幕大小 (16:10)</PresentationFormat>
  <Paragraphs>101</Paragraphs>
  <Slides>29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29</vt:i4>
      </vt:variant>
    </vt:vector>
  </HeadingPairs>
  <TitlesOfParts>
    <vt:vector size="37" baseType="lpstr">
      <vt:lpstr>Arial Unicode MS</vt:lpstr>
      <vt:lpstr>新細明體</vt:lpstr>
      <vt:lpstr>標楷體</vt:lpstr>
      <vt:lpstr>Arial</vt:lpstr>
      <vt:lpstr>Wingdings</vt:lpstr>
      <vt:lpstr>Wingdings 2</vt:lpstr>
      <vt:lpstr>含有動畫的簡報投影片範例</vt:lpstr>
      <vt:lpstr>1_含有動畫的簡報投影片範例</vt:lpstr>
      <vt:lpstr>2019新型冠狀病毒的認識和防疫</vt:lpstr>
      <vt:lpstr>簡報大綱 </vt:lpstr>
      <vt:lpstr>一、2019新型冠狀病毒疫情現況</vt:lpstr>
      <vt:lpstr>一、 2019新型冠狀病毒疫情現況</vt:lpstr>
      <vt:lpstr>一、 2019新型冠狀病毒疫情現況</vt:lpstr>
      <vt:lpstr>2019新型冠狀病毒(2019 nCoV)</vt:lpstr>
      <vt:lpstr>二、2019新型冠狀病毒感染概述 </vt:lpstr>
      <vt:lpstr>二、2019新型冠狀病毒感染概述 </vt:lpstr>
      <vt:lpstr>二、2019新型冠狀病毒感染概述 </vt:lpstr>
      <vt:lpstr>二、2019新型冠狀病毒感染概述 </vt:lpstr>
      <vt:lpstr>二、2019新型冠狀病毒感染概述 </vt:lpstr>
      <vt:lpstr>PowerPoint 簡報</vt:lpstr>
      <vt:lpstr>致死率</vt:lpstr>
      <vt:lpstr>二、2019新型冠狀病毒感染概述 </vt:lpstr>
      <vt:lpstr>二、2019新型冠狀病毒感染概述 </vt:lpstr>
      <vt:lpstr>預防武漢肺炎 美CDC建議「三做三不做」</vt:lpstr>
      <vt:lpstr>預防武漢肺炎 美CDC建議「三做三不做」</vt:lpstr>
      <vt:lpstr>PowerPoint 簡報</vt:lpstr>
      <vt:lpstr>PowerPoint 簡報</vt:lpstr>
      <vt:lpstr>二、嚴重特殊傳染性肺炎概述 </vt:lpstr>
      <vt:lpstr>二、嚴重特殊傳染性肺炎概述 </vt:lpstr>
      <vt:lpstr>二、嚴重特殊傳染性肺炎概述 </vt:lpstr>
      <vt:lpstr>三、國內入境管制策略 </vt:lpstr>
      <vt:lpstr>三、國內入境管制策略 </vt:lpstr>
      <vt:lpstr>四、學校防疫作為</vt:lpstr>
      <vt:lpstr>開學前</vt:lpstr>
      <vt:lpstr>學生在校期間</vt:lpstr>
      <vt:lpstr>學生在校期間</vt:lpstr>
      <vt:lpstr>PowerPoint 簡報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950</cp:revision>
  <cp:lastPrinted>2018-06-26T08:47:18Z</cp:lastPrinted>
  <dcterms:created xsi:type="dcterms:W3CDTF">2007-01-24T09:08:20Z</dcterms:created>
  <dcterms:modified xsi:type="dcterms:W3CDTF">2020-02-05T07:29:11Z</dcterms:modified>
</cp:coreProperties>
</file>