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97" r:id="rId2"/>
    <p:sldId id="298" r:id="rId3"/>
    <p:sldId id="315" r:id="rId4"/>
    <p:sldId id="316" r:id="rId5"/>
    <p:sldId id="317" r:id="rId6"/>
    <p:sldId id="318" r:id="rId7"/>
    <p:sldId id="319" r:id="rId8"/>
    <p:sldId id="320" r:id="rId9"/>
    <p:sldId id="321" r:id="rId10"/>
    <p:sldId id="350" r:id="rId11"/>
    <p:sldId id="322" r:id="rId12"/>
    <p:sldId id="324" r:id="rId13"/>
    <p:sldId id="325" r:id="rId14"/>
    <p:sldId id="326" r:id="rId15"/>
    <p:sldId id="327" r:id="rId16"/>
    <p:sldId id="328" r:id="rId17"/>
    <p:sldId id="329" r:id="rId18"/>
    <p:sldId id="330" r:id="rId19"/>
    <p:sldId id="331" r:id="rId20"/>
    <p:sldId id="332" r:id="rId21"/>
    <p:sldId id="334" r:id="rId22"/>
    <p:sldId id="360" r:id="rId23"/>
    <p:sldId id="336" r:id="rId24"/>
    <p:sldId id="337" r:id="rId25"/>
    <p:sldId id="338" r:id="rId26"/>
    <p:sldId id="340" r:id="rId27"/>
    <p:sldId id="341" r:id="rId28"/>
    <p:sldId id="342" r:id="rId29"/>
    <p:sldId id="343" r:id="rId30"/>
    <p:sldId id="344" r:id="rId31"/>
    <p:sldId id="345" r:id="rId32"/>
    <p:sldId id="346" r:id="rId33"/>
    <p:sldId id="347" r:id="rId34"/>
    <p:sldId id="348" r:id="rId35"/>
    <p:sldId id="349" r:id="rId36"/>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58" autoAdjust="0"/>
  </p:normalViewPr>
  <p:slideViewPr>
    <p:cSldViewPr>
      <p:cViewPr varScale="1">
        <p:scale>
          <a:sx n="77" d="100"/>
          <a:sy n="77" d="100"/>
        </p:scale>
        <p:origin x="11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4C4FE-F934-453D-8A60-E2063B7F0C4C}" type="doc">
      <dgm:prSet loTypeId="urn:microsoft.com/office/officeart/2005/8/layout/cycle5" loCatId="cycle" qsTypeId="urn:microsoft.com/office/officeart/2005/8/quickstyle/3d1" qsCatId="3D" csTypeId="urn:microsoft.com/office/officeart/2005/8/colors/accent0_2" csCatId="mainScheme" phldr="1"/>
      <dgm:spPr/>
      <dgm:t>
        <a:bodyPr/>
        <a:lstStyle/>
        <a:p>
          <a:endParaRPr lang="zh-TW" altLang="en-US"/>
        </a:p>
      </dgm:t>
    </dgm:pt>
    <dgm:pt modelId="{56B01A5B-E9AB-494F-A8FC-A15CBF878579}">
      <dgm:prSet phldrT="[文字]" custT="1"/>
      <dgm:spPr/>
      <dgm:t>
        <a:bodyPr/>
        <a:lstStyle/>
        <a:p>
          <a:pPr algn="ctr">
            <a:lnSpc>
              <a:spcPts val="2500"/>
            </a:lnSpc>
            <a:spcAft>
              <a:spcPts val="0"/>
            </a:spcAft>
          </a:pPr>
          <a:r>
            <a:rPr lang="zh-TW" altLang="en-US" sz="2400" b="1" dirty="0" smtClean="0">
              <a:latin typeface="微軟正黑體" panose="020B0604030504040204" pitchFamily="34" charset="-120"/>
              <a:ea typeface="微軟正黑體" panose="020B0604030504040204" pitchFamily="34" charset="-120"/>
            </a:rPr>
            <a:t>進行教學活動</a:t>
          </a:r>
          <a:endParaRPr lang="en-US" altLang="zh-TW" sz="2400" b="1" dirty="0" smtClean="0">
            <a:latin typeface="微軟正黑體" panose="020B0604030504040204" pitchFamily="34" charset="-120"/>
            <a:ea typeface="微軟正黑體" panose="020B0604030504040204" pitchFamily="34" charset="-120"/>
          </a:endParaRPr>
        </a:p>
        <a:p>
          <a:pPr algn="ctr">
            <a:lnSpc>
              <a:spcPts val="2500"/>
            </a:lnSpc>
            <a:spcAft>
              <a:spcPts val="0"/>
            </a:spcAft>
          </a:pPr>
          <a:r>
            <a:rPr lang="zh-TW" altLang="en-US" sz="2000" b="0" dirty="0" smtClean="0">
              <a:latin typeface="微軟正黑體" panose="020B0604030504040204" pitchFamily="34" charset="-120"/>
              <a:ea typeface="微軟正黑體" panose="020B0604030504040204" pitchFamily="34" charset="-120"/>
            </a:rPr>
            <a:t>規劃教學內容及策略</a:t>
          </a:r>
          <a:endParaRPr lang="en-US" altLang="zh-TW" sz="2000" b="0" dirty="0" smtClean="0">
            <a:latin typeface="微軟正黑體" panose="020B0604030504040204" pitchFamily="34" charset="-120"/>
            <a:ea typeface="微軟正黑體" panose="020B0604030504040204" pitchFamily="34" charset="-120"/>
          </a:endParaRPr>
        </a:p>
      </dgm:t>
    </dgm:pt>
    <dgm:pt modelId="{B72CE1BF-E044-4779-B2E5-DA651F0DBC97}" type="parTrans" cxnId="{E7E1016B-A49E-4246-A416-866F27482D3B}">
      <dgm:prSet/>
      <dgm:spPr/>
      <dgm:t>
        <a:bodyPr/>
        <a:lstStyle/>
        <a:p>
          <a:pPr algn="ctr">
            <a:lnSpc>
              <a:spcPts val="2200"/>
            </a:lnSpc>
          </a:pPr>
          <a:endParaRPr lang="zh-TW" altLang="en-US">
            <a:latin typeface="微軟正黑體" panose="020B0604030504040204" pitchFamily="34" charset="-120"/>
            <a:ea typeface="微軟正黑體" panose="020B0604030504040204" pitchFamily="34" charset="-120"/>
          </a:endParaRPr>
        </a:p>
      </dgm:t>
    </dgm:pt>
    <dgm:pt modelId="{FDC39D26-7FB2-416B-AEE1-927A9F858D38}" type="sibTrans" cxnId="{E7E1016B-A49E-4246-A416-866F27482D3B}">
      <dgm:prSet>
        <dgm:style>
          <a:lnRef idx="2">
            <a:schemeClr val="dk1"/>
          </a:lnRef>
          <a:fillRef idx="0">
            <a:schemeClr val="dk1"/>
          </a:fillRef>
          <a:effectRef idx="1">
            <a:schemeClr val="dk1"/>
          </a:effectRef>
          <a:fontRef idx="minor">
            <a:schemeClr val="tx1"/>
          </a:fontRef>
        </dgm:style>
      </dgm:prSet>
      <dgm:spPr/>
      <dgm:t>
        <a:bodyPr/>
        <a:lstStyle/>
        <a:p>
          <a:pPr algn="ctr">
            <a:lnSpc>
              <a:spcPts val="2200"/>
            </a:lnSpc>
          </a:pPr>
          <a:endParaRPr lang="zh-TW" altLang="en-US">
            <a:latin typeface="微軟正黑體" panose="020B0604030504040204" pitchFamily="34" charset="-120"/>
            <a:ea typeface="微軟正黑體" panose="020B0604030504040204" pitchFamily="34" charset="-120"/>
          </a:endParaRPr>
        </a:p>
      </dgm:t>
    </dgm:pt>
    <dgm:pt modelId="{2FBE4650-1434-4C0C-9239-C45646BA5267}">
      <dgm:prSet phldrT="[文字]" custT="1"/>
      <dgm:spPr>
        <a:solidFill>
          <a:schemeClr val="bg2">
            <a:lumMod val="90000"/>
          </a:schemeClr>
        </a:solidFill>
      </dgm:spPr>
      <dgm:t>
        <a:bodyPr/>
        <a:lstStyle/>
        <a:p>
          <a:pPr algn="ctr">
            <a:lnSpc>
              <a:spcPts val="2600"/>
            </a:lnSpc>
            <a:spcAft>
              <a:spcPts val="0"/>
            </a:spcAft>
          </a:pPr>
          <a:r>
            <a:rPr lang="zh-TW" altLang="en-US" sz="2500" b="1" dirty="0" smtClean="0">
              <a:latin typeface="微軟正黑體" panose="020B0604030504040204" pitchFamily="34" charset="-120"/>
              <a:ea typeface="微軟正黑體" panose="020B0604030504040204" pitchFamily="34" charset="-120"/>
            </a:rPr>
            <a:t>設計評量工具</a:t>
          </a:r>
          <a:endParaRPr lang="zh-TW" altLang="en-US" sz="2500" b="1" dirty="0">
            <a:latin typeface="微軟正黑體" panose="020B0604030504040204" pitchFamily="34" charset="-120"/>
            <a:ea typeface="微軟正黑體" panose="020B0604030504040204" pitchFamily="34" charset="-120"/>
          </a:endParaRPr>
        </a:p>
      </dgm:t>
    </dgm:pt>
    <dgm:pt modelId="{072F8BB7-01CC-48FD-8FDD-A077483248DD}" type="parTrans" cxnId="{EA7CB416-BE15-42B5-9E9F-53722BF99BCC}">
      <dgm:prSet/>
      <dgm:spPr/>
      <dgm:t>
        <a:bodyPr/>
        <a:lstStyle/>
        <a:p>
          <a:pPr algn="ctr">
            <a:lnSpc>
              <a:spcPts val="2200"/>
            </a:lnSpc>
          </a:pPr>
          <a:endParaRPr lang="zh-TW" altLang="en-US">
            <a:latin typeface="微軟正黑體" panose="020B0604030504040204" pitchFamily="34" charset="-120"/>
            <a:ea typeface="微軟正黑體" panose="020B0604030504040204" pitchFamily="34" charset="-120"/>
          </a:endParaRPr>
        </a:p>
      </dgm:t>
    </dgm:pt>
    <dgm:pt modelId="{A0923964-BA54-4A2F-BAB3-4BF4533256DF}" type="sibTrans" cxnId="{EA7CB416-BE15-42B5-9E9F-53722BF99BCC}">
      <dgm:prSet>
        <dgm:style>
          <a:lnRef idx="2">
            <a:schemeClr val="dk1"/>
          </a:lnRef>
          <a:fillRef idx="0">
            <a:schemeClr val="dk1"/>
          </a:fillRef>
          <a:effectRef idx="1">
            <a:schemeClr val="dk1"/>
          </a:effectRef>
          <a:fontRef idx="minor">
            <a:schemeClr val="tx1"/>
          </a:fontRef>
        </dgm:style>
      </dgm:prSet>
      <dgm:spPr/>
      <dgm:t>
        <a:bodyPr/>
        <a:lstStyle/>
        <a:p>
          <a:pPr algn="ctr">
            <a:lnSpc>
              <a:spcPts val="2200"/>
            </a:lnSpc>
          </a:pPr>
          <a:endParaRPr lang="zh-TW" altLang="en-US">
            <a:latin typeface="微軟正黑體" panose="020B0604030504040204" pitchFamily="34" charset="-120"/>
            <a:ea typeface="微軟正黑體" panose="020B0604030504040204" pitchFamily="34" charset="-120"/>
          </a:endParaRPr>
        </a:p>
      </dgm:t>
    </dgm:pt>
    <dgm:pt modelId="{6D644C41-3996-4E7B-AFEF-34A093CCFFEB}">
      <dgm:prSet phldrT="[文字]" custT="1"/>
      <dgm:spPr/>
      <dgm:t>
        <a:bodyPr/>
        <a:lstStyle/>
        <a:p>
          <a:pPr algn="ctr">
            <a:lnSpc>
              <a:spcPts val="2200"/>
            </a:lnSpc>
            <a:spcAft>
              <a:spcPts val="0"/>
            </a:spcAft>
          </a:pPr>
          <a:r>
            <a:rPr lang="zh-TW" altLang="en-US" sz="2500" b="1" dirty="0" smtClean="0">
              <a:latin typeface="微軟正黑體" panose="020B0604030504040204" pitchFamily="34" charset="-120"/>
              <a:ea typeface="微軟正黑體" panose="020B0604030504040204" pitchFamily="34" charset="-120"/>
            </a:rPr>
            <a:t>評定學生表現</a:t>
          </a:r>
          <a:endParaRPr lang="zh-TW" altLang="en-US" sz="1600" dirty="0">
            <a:latin typeface="微軟正黑體" panose="020B0604030504040204" pitchFamily="34" charset="-120"/>
            <a:ea typeface="微軟正黑體" panose="020B0604030504040204" pitchFamily="34" charset="-120"/>
          </a:endParaRPr>
        </a:p>
      </dgm:t>
    </dgm:pt>
    <dgm:pt modelId="{6F4097FA-ECCC-46AB-B728-5C1D1752786D}" type="parTrans" cxnId="{EB445567-2CED-410F-AFC8-B7A8B2E00CBE}">
      <dgm:prSet/>
      <dgm:spPr/>
      <dgm:t>
        <a:bodyPr/>
        <a:lstStyle/>
        <a:p>
          <a:pPr algn="ctr">
            <a:lnSpc>
              <a:spcPts val="2200"/>
            </a:lnSpc>
          </a:pPr>
          <a:endParaRPr lang="zh-TW" altLang="en-US">
            <a:latin typeface="微軟正黑體" panose="020B0604030504040204" pitchFamily="34" charset="-120"/>
            <a:ea typeface="微軟正黑體" panose="020B0604030504040204" pitchFamily="34" charset="-120"/>
          </a:endParaRPr>
        </a:p>
      </dgm:t>
    </dgm:pt>
    <dgm:pt modelId="{5FF8908E-EBAD-457A-BA54-9D31B16B1869}" type="sibTrans" cxnId="{EB445567-2CED-410F-AFC8-B7A8B2E00CBE}">
      <dgm:prSet>
        <dgm:style>
          <a:lnRef idx="2">
            <a:schemeClr val="dk1"/>
          </a:lnRef>
          <a:fillRef idx="0">
            <a:schemeClr val="dk1"/>
          </a:fillRef>
          <a:effectRef idx="1">
            <a:schemeClr val="dk1"/>
          </a:effectRef>
          <a:fontRef idx="minor">
            <a:schemeClr val="tx1"/>
          </a:fontRef>
        </dgm:style>
      </dgm:prSet>
      <dgm:spPr/>
      <dgm:t>
        <a:bodyPr/>
        <a:lstStyle/>
        <a:p>
          <a:pPr algn="ctr">
            <a:lnSpc>
              <a:spcPts val="2200"/>
            </a:lnSpc>
          </a:pPr>
          <a:endParaRPr lang="zh-TW" altLang="en-US">
            <a:latin typeface="微軟正黑體" panose="020B0604030504040204" pitchFamily="34" charset="-120"/>
            <a:ea typeface="微軟正黑體" panose="020B0604030504040204" pitchFamily="34" charset="-120"/>
          </a:endParaRPr>
        </a:p>
      </dgm:t>
    </dgm:pt>
    <dgm:pt modelId="{2C4297D9-EA94-4575-B707-9551EB7BE37E}">
      <dgm:prSet phldrT="[文字]" custT="1"/>
      <dgm:spPr/>
      <dgm:t>
        <a:bodyPr/>
        <a:lstStyle/>
        <a:p>
          <a:pPr algn="ctr">
            <a:lnSpc>
              <a:spcPts val="2200"/>
            </a:lnSpc>
            <a:spcAft>
              <a:spcPts val="0"/>
            </a:spcAft>
          </a:pPr>
          <a:r>
            <a:rPr lang="zh-TW" altLang="en-US" sz="2000" dirty="0" smtClean="0">
              <a:latin typeface="微軟正黑體" panose="020B0604030504040204" pitchFamily="34" charset="-120"/>
              <a:ea typeface="微軟正黑體" panose="020B0604030504040204" pitchFamily="34" charset="-120"/>
            </a:rPr>
            <a:t> </a:t>
          </a:r>
          <a:r>
            <a:rPr lang="zh-TW" altLang="en-US" sz="2400" b="1" dirty="0" smtClean="0">
              <a:latin typeface="微軟正黑體" panose="020B0604030504040204" pitchFamily="34" charset="-120"/>
              <a:ea typeface="微軟正黑體" panose="020B0604030504040204" pitchFamily="34" charset="-120"/>
            </a:rPr>
            <a:t>擬定教學目標</a:t>
          </a:r>
          <a:endParaRPr lang="en-US" altLang="zh-TW" sz="2400" b="1" dirty="0" smtClean="0">
            <a:latin typeface="微軟正黑體" panose="020B0604030504040204" pitchFamily="34" charset="-120"/>
            <a:ea typeface="微軟正黑體" panose="020B0604030504040204" pitchFamily="34" charset="-120"/>
          </a:endParaRPr>
        </a:p>
        <a:p>
          <a:pPr algn="ctr">
            <a:lnSpc>
              <a:spcPts val="2200"/>
            </a:lnSpc>
            <a:spcAft>
              <a:spcPts val="0"/>
            </a:spcAft>
          </a:pPr>
          <a:r>
            <a:rPr lang="zh-TW" altLang="en-US" sz="2000" b="0" dirty="0" smtClean="0">
              <a:latin typeface="微軟正黑體" panose="020B0604030504040204" pitchFamily="34" charset="-120"/>
              <a:ea typeface="微軟正黑體" panose="020B0604030504040204" pitchFamily="34" charset="-120"/>
            </a:rPr>
            <a:t>依據課綱</a:t>
          </a:r>
          <a:r>
            <a:rPr lang="en-US" altLang="zh-TW" sz="2000" b="0" dirty="0" smtClean="0">
              <a:latin typeface="微軟正黑體" panose="020B0604030504040204" pitchFamily="34" charset="-120"/>
              <a:ea typeface="微軟正黑體" panose="020B0604030504040204" pitchFamily="34" charset="-120"/>
            </a:rPr>
            <a:t>(</a:t>
          </a:r>
          <a:r>
            <a:rPr lang="zh-TW" altLang="en-US" sz="2000" b="0" dirty="0" smtClean="0">
              <a:latin typeface="微軟正黑體" panose="020B0604030504040204" pitchFamily="34" charset="-120"/>
              <a:ea typeface="微軟正黑體" panose="020B0604030504040204" pitchFamily="34" charset="-120"/>
            </a:rPr>
            <a:t>三面九項</a:t>
          </a:r>
          <a:r>
            <a:rPr lang="en-US" altLang="zh-TW" sz="2000" b="0" dirty="0" smtClean="0">
              <a:latin typeface="微軟正黑體" panose="020B0604030504040204" pitchFamily="34" charset="-120"/>
              <a:ea typeface="微軟正黑體" panose="020B0604030504040204" pitchFamily="34" charset="-120"/>
            </a:rPr>
            <a:t>)</a:t>
          </a:r>
          <a:endParaRPr lang="zh-TW" altLang="en-US" sz="2000" b="0" dirty="0">
            <a:latin typeface="微軟正黑體" panose="020B0604030504040204" pitchFamily="34" charset="-120"/>
            <a:ea typeface="微軟正黑體" panose="020B0604030504040204" pitchFamily="34" charset="-120"/>
          </a:endParaRPr>
        </a:p>
      </dgm:t>
    </dgm:pt>
    <dgm:pt modelId="{4D6E2B29-2FA5-4F5B-9D7A-A3E3356E4FB0}" type="sibTrans" cxnId="{386D8667-47FD-486D-A280-251976A2A3B8}">
      <dgm:prSet>
        <dgm:style>
          <a:lnRef idx="2">
            <a:schemeClr val="dk1"/>
          </a:lnRef>
          <a:fillRef idx="0">
            <a:schemeClr val="dk1"/>
          </a:fillRef>
          <a:effectRef idx="1">
            <a:schemeClr val="dk1"/>
          </a:effectRef>
          <a:fontRef idx="minor">
            <a:schemeClr val="tx1"/>
          </a:fontRef>
        </dgm:style>
      </dgm:prSet>
      <dgm:spPr/>
      <dgm:t>
        <a:bodyPr/>
        <a:lstStyle/>
        <a:p>
          <a:pPr algn="ctr">
            <a:lnSpc>
              <a:spcPts val="2200"/>
            </a:lnSpc>
          </a:pPr>
          <a:endParaRPr lang="zh-TW" altLang="en-US">
            <a:solidFill>
              <a:srgbClr val="0070C0"/>
            </a:solidFill>
            <a:latin typeface="微軟正黑體" panose="020B0604030504040204" pitchFamily="34" charset="-120"/>
            <a:ea typeface="微軟正黑體" panose="020B0604030504040204" pitchFamily="34" charset="-120"/>
          </a:endParaRPr>
        </a:p>
      </dgm:t>
    </dgm:pt>
    <dgm:pt modelId="{1BBF5BE4-D2F9-49FB-913B-D481CF4EBA36}" type="parTrans" cxnId="{386D8667-47FD-486D-A280-251976A2A3B8}">
      <dgm:prSet/>
      <dgm:spPr/>
      <dgm:t>
        <a:bodyPr/>
        <a:lstStyle/>
        <a:p>
          <a:pPr algn="ctr">
            <a:lnSpc>
              <a:spcPts val="2200"/>
            </a:lnSpc>
          </a:pPr>
          <a:endParaRPr lang="zh-TW" altLang="en-US">
            <a:latin typeface="微軟正黑體" panose="020B0604030504040204" pitchFamily="34" charset="-120"/>
            <a:ea typeface="微軟正黑體" panose="020B0604030504040204" pitchFamily="34" charset="-120"/>
          </a:endParaRPr>
        </a:p>
      </dgm:t>
    </dgm:pt>
    <dgm:pt modelId="{2BC4E12C-D5E2-4766-81D5-88A72B191C20}" type="pres">
      <dgm:prSet presAssocID="{10E4C4FE-F934-453D-8A60-E2063B7F0C4C}" presName="cycle" presStyleCnt="0">
        <dgm:presLayoutVars>
          <dgm:dir/>
          <dgm:resizeHandles val="exact"/>
        </dgm:presLayoutVars>
      </dgm:prSet>
      <dgm:spPr/>
      <dgm:t>
        <a:bodyPr/>
        <a:lstStyle/>
        <a:p>
          <a:endParaRPr lang="zh-TW" altLang="en-US"/>
        </a:p>
      </dgm:t>
    </dgm:pt>
    <dgm:pt modelId="{A7311616-2028-419F-A7EE-568C64324611}" type="pres">
      <dgm:prSet presAssocID="{2C4297D9-EA94-4575-B707-9551EB7BE37E}" presName="node" presStyleLbl="node1" presStyleIdx="0" presStyleCnt="4" custScaleX="219418" custScaleY="114148">
        <dgm:presLayoutVars>
          <dgm:bulletEnabled val="1"/>
        </dgm:presLayoutVars>
      </dgm:prSet>
      <dgm:spPr/>
      <dgm:t>
        <a:bodyPr/>
        <a:lstStyle/>
        <a:p>
          <a:endParaRPr lang="zh-TW" altLang="en-US"/>
        </a:p>
      </dgm:t>
    </dgm:pt>
    <dgm:pt modelId="{9B24526C-C598-4AEA-9272-EA82A832DBB4}" type="pres">
      <dgm:prSet presAssocID="{2C4297D9-EA94-4575-B707-9551EB7BE37E}" presName="spNode" presStyleCnt="0"/>
      <dgm:spPr/>
      <dgm:t>
        <a:bodyPr/>
        <a:lstStyle/>
        <a:p>
          <a:endParaRPr lang="zh-TW" altLang="en-US"/>
        </a:p>
      </dgm:t>
    </dgm:pt>
    <dgm:pt modelId="{A7A221E3-2F34-4653-A98D-79DAB47CDA3D}" type="pres">
      <dgm:prSet presAssocID="{4D6E2B29-2FA5-4F5B-9D7A-A3E3356E4FB0}" presName="sibTrans" presStyleLbl="sibTrans1D1" presStyleIdx="0" presStyleCnt="4"/>
      <dgm:spPr/>
      <dgm:t>
        <a:bodyPr/>
        <a:lstStyle/>
        <a:p>
          <a:endParaRPr lang="zh-TW" altLang="en-US"/>
        </a:p>
      </dgm:t>
    </dgm:pt>
    <dgm:pt modelId="{E7178134-66FA-4C20-B007-7BF7F7DA101C}" type="pres">
      <dgm:prSet presAssocID="{56B01A5B-E9AB-494F-A8FC-A15CBF878579}" presName="node" presStyleLbl="node1" presStyleIdx="1" presStyleCnt="4" custScaleX="202208" custScaleY="114148" custRadScaleRad="100023" custRadScaleInc="-4099">
        <dgm:presLayoutVars>
          <dgm:bulletEnabled val="1"/>
        </dgm:presLayoutVars>
      </dgm:prSet>
      <dgm:spPr/>
      <dgm:t>
        <a:bodyPr/>
        <a:lstStyle/>
        <a:p>
          <a:endParaRPr lang="zh-TW" altLang="en-US"/>
        </a:p>
      </dgm:t>
    </dgm:pt>
    <dgm:pt modelId="{A6032C82-31F4-4C88-B317-0292A267C066}" type="pres">
      <dgm:prSet presAssocID="{56B01A5B-E9AB-494F-A8FC-A15CBF878579}" presName="spNode" presStyleCnt="0"/>
      <dgm:spPr/>
      <dgm:t>
        <a:bodyPr/>
        <a:lstStyle/>
        <a:p>
          <a:endParaRPr lang="zh-TW" altLang="en-US"/>
        </a:p>
      </dgm:t>
    </dgm:pt>
    <dgm:pt modelId="{6F11C548-6C77-4313-91E1-506824F1399A}" type="pres">
      <dgm:prSet presAssocID="{FDC39D26-7FB2-416B-AEE1-927A9F858D38}" presName="sibTrans" presStyleLbl="sibTrans1D1" presStyleIdx="1" presStyleCnt="4"/>
      <dgm:spPr/>
      <dgm:t>
        <a:bodyPr/>
        <a:lstStyle/>
        <a:p>
          <a:endParaRPr lang="zh-TW" altLang="en-US"/>
        </a:p>
      </dgm:t>
    </dgm:pt>
    <dgm:pt modelId="{CF797A15-F517-4BA5-A23E-C47082FAF023}" type="pres">
      <dgm:prSet presAssocID="{2FBE4650-1434-4C0C-9239-C45646BA5267}" presName="node" presStyleLbl="node1" presStyleIdx="2" presStyleCnt="4" custScaleX="172423" custScaleY="55714" custRadScaleRad="84828" custRadScaleInc="-8882">
        <dgm:presLayoutVars>
          <dgm:bulletEnabled val="1"/>
        </dgm:presLayoutVars>
      </dgm:prSet>
      <dgm:spPr/>
      <dgm:t>
        <a:bodyPr/>
        <a:lstStyle/>
        <a:p>
          <a:endParaRPr lang="zh-TW" altLang="en-US"/>
        </a:p>
      </dgm:t>
    </dgm:pt>
    <dgm:pt modelId="{512973EC-042E-4A26-8E8E-96F76FFC827E}" type="pres">
      <dgm:prSet presAssocID="{2FBE4650-1434-4C0C-9239-C45646BA5267}" presName="spNode" presStyleCnt="0"/>
      <dgm:spPr/>
      <dgm:t>
        <a:bodyPr/>
        <a:lstStyle/>
        <a:p>
          <a:endParaRPr lang="zh-TW" altLang="en-US"/>
        </a:p>
      </dgm:t>
    </dgm:pt>
    <dgm:pt modelId="{FDA04C1B-45A7-4C54-93CF-1BBF2BDACEB8}" type="pres">
      <dgm:prSet presAssocID="{A0923964-BA54-4A2F-BAB3-4BF4533256DF}" presName="sibTrans" presStyleLbl="sibTrans1D1" presStyleIdx="2" presStyleCnt="4"/>
      <dgm:spPr/>
      <dgm:t>
        <a:bodyPr/>
        <a:lstStyle/>
        <a:p>
          <a:endParaRPr lang="zh-TW" altLang="en-US"/>
        </a:p>
      </dgm:t>
    </dgm:pt>
    <dgm:pt modelId="{E0BC8EDE-FCD1-44EA-9505-054C3B512048}" type="pres">
      <dgm:prSet presAssocID="{6D644C41-3996-4E7B-AFEF-34A093CCFFEB}" presName="node" presStyleLbl="node1" presStyleIdx="3" presStyleCnt="4" custScaleX="179309" custScaleY="114148">
        <dgm:presLayoutVars>
          <dgm:bulletEnabled val="1"/>
        </dgm:presLayoutVars>
      </dgm:prSet>
      <dgm:spPr/>
      <dgm:t>
        <a:bodyPr/>
        <a:lstStyle/>
        <a:p>
          <a:endParaRPr lang="zh-TW" altLang="en-US"/>
        </a:p>
      </dgm:t>
    </dgm:pt>
    <dgm:pt modelId="{8F9074CC-D1D8-4DCC-B978-37FB3E47C675}" type="pres">
      <dgm:prSet presAssocID="{6D644C41-3996-4E7B-AFEF-34A093CCFFEB}" presName="spNode" presStyleCnt="0"/>
      <dgm:spPr/>
      <dgm:t>
        <a:bodyPr/>
        <a:lstStyle/>
        <a:p>
          <a:endParaRPr lang="zh-TW" altLang="en-US"/>
        </a:p>
      </dgm:t>
    </dgm:pt>
    <dgm:pt modelId="{AC0BDDDB-8F75-4FD7-9A0D-5E254453E871}" type="pres">
      <dgm:prSet presAssocID="{5FF8908E-EBAD-457A-BA54-9D31B16B1869}" presName="sibTrans" presStyleLbl="sibTrans1D1" presStyleIdx="3" presStyleCnt="4"/>
      <dgm:spPr/>
      <dgm:t>
        <a:bodyPr/>
        <a:lstStyle/>
        <a:p>
          <a:endParaRPr lang="zh-TW" altLang="en-US"/>
        </a:p>
      </dgm:t>
    </dgm:pt>
  </dgm:ptLst>
  <dgm:cxnLst>
    <dgm:cxn modelId="{EB445567-2CED-410F-AFC8-B7A8B2E00CBE}" srcId="{10E4C4FE-F934-453D-8A60-E2063B7F0C4C}" destId="{6D644C41-3996-4E7B-AFEF-34A093CCFFEB}" srcOrd="3" destOrd="0" parTransId="{6F4097FA-ECCC-46AB-B728-5C1D1752786D}" sibTransId="{5FF8908E-EBAD-457A-BA54-9D31B16B1869}"/>
    <dgm:cxn modelId="{AC0159B3-69B9-4309-A05F-2A9D74E8DFCE}" type="presOf" srcId="{5FF8908E-EBAD-457A-BA54-9D31B16B1869}" destId="{AC0BDDDB-8F75-4FD7-9A0D-5E254453E871}" srcOrd="0" destOrd="0" presId="urn:microsoft.com/office/officeart/2005/8/layout/cycle5"/>
    <dgm:cxn modelId="{EA7CB416-BE15-42B5-9E9F-53722BF99BCC}" srcId="{10E4C4FE-F934-453D-8A60-E2063B7F0C4C}" destId="{2FBE4650-1434-4C0C-9239-C45646BA5267}" srcOrd="2" destOrd="0" parTransId="{072F8BB7-01CC-48FD-8FDD-A077483248DD}" sibTransId="{A0923964-BA54-4A2F-BAB3-4BF4533256DF}"/>
    <dgm:cxn modelId="{BE9E259C-0E05-4706-B91D-A8562F447526}" type="presOf" srcId="{2FBE4650-1434-4C0C-9239-C45646BA5267}" destId="{CF797A15-F517-4BA5-A23E-C47082FAF023}" srcOrd="0" destOrd="0" presId="urn:microsoft.com/office/officeart/2005/8/layout/cycle5"/>
    <dgm:cxn modelId="{C64858F0-DC00-4800-9477-846DB8D0A99F}" type="presOf" srcId="{10E4C4FE-F934-453D-8A60-E2063B7F0C4C}" destId="{2BC4E12C-D5E2-4766-81D5-88A72B191C20}" srcOrd="0" destOrd="0" presId="urn:microsoft.com/office/officeart/2005/8/layout/cycle5"/>
    <dgm:cxn modelId="{E7E1016B-A49E-4246-A416-866F27482D3B}" srcId="{10E4C4FE-F934-453D-8A60-E2063B7F0C4C}" destId="{56B01A5B-E9AB-494F-A8FC-A15CBF878579}" srcOrd="1" destOrd="0" parTransId="{B72CE1BF-E044-4779-B2E5-DA651F0DBC97}" sibTransId="{FDC39D26-7FB2-416B-AEE1-927A9F858D38}"/>
    <dgm:cxn modelId="{0AF740E5-5EDC-4BCF-8610-BA31E2021949}" type="presOf" srcId="{56B01A5B-E9AB-494F-A8FC-A15CBF878579}" destId="{E7178134-66FA-4C20-B007-7BF7F7DA101C}" srcOrd="0" destOrd="0" presId="urn:microsoft.com/office/officeart/2005/8/layout/cycle5"/>
    <dgm:cxn modelId="{B4F35569-631F-48FE-ABC6-CEC1C1C6FF19}" type="presOf" srcId="{A0923964-BA54-4A2F-BAB3-4BF4533256DF}" destId="{FDA04C1B-45A7-4C54-93CF-1BBF2BDACEB8}" srcOrd="0" destOrd="0" presId="urn:microsoft.com/office/officeart/2005/8/layout/cycle5"/>
    <dgm:cxn modelId="{19A49807-0CDC-4420-BE4E-85E09C0A47C2}" type="presOf" srcId="{2C4297D9-EA94-4575-B707-9551EB7BE37E}" destId="{A7311616-2028-419F-A7EE-568C64324611}" srcOrd="0" destOrd="0" presId="urn:microsoft.com/office/officeart/2005/8/layout/cycle5"/>
    <dgm:cxn modelId="{386D8667-47FD-486D-A280-251976A2A3B8}" srcId="{10E4C4FE-F934-453D-8A60-E2063B7F0C4C}" destId="{2C4297D9-EA94-4575-B707-9551EB7BE37E}" srcOrd="0" destOrd="0" parTransId="{1BBF5BE4-D2F9-49FB-913B-D481CF4EBA36}" sibTransId="{4D6E2B29-2FA5-4F5B-9D7A-A3E3356E4FB0}"/>
    <dgm:cxn modelId="{15BA7600-AAA8-4E27-A90E-3326265408A2}" type="presOf" srcId="{FDC39D26-7FB2-416B-AEE1-927A9F858D38}" destId="{6F11C548-6C77-4313-91E1-506824F1399A}" srcOrd="0" destOrd="0" presId="urn:microsoft.com/office/officeart/2005/8/layout/cycle5"/>
    <dgm:cxn modelId="{8B5AC418-A915-49EB-A2CB-FAF8E635AC9B}" type="presOf" srcId="{6D644C41-3996-4E7B-AFEF-34A093CCFFEB}" destId="{E0BC8EDE-FCD1-44EA-9505-054C3B512048}" srcOrd="0" destOrd="0" presId="urn:microsoft.com/office/officeart/2005/8/layout/cycle5"/>
    <dgm:cxn modelId="{11541710-39A8-4918-A6DD-C1F7DD59C4FD}" type="presOf" srcId="{4D6E2B29-2FA5-4F5B-9D7A-A3E3356E4FB0}" destId="{A7A221E3-2F34-4653-A98D-79DAB47CDA3D}" srcOrd="0" destOrd="0" presId="urn:microsoft.com/office/officeart/2005/8/layout/cycle5"/>
    <dgm:cxn modelId="{62E87188-5EE6-46F7-8572-4F2A389246E3}" type="presParOf" srcId="{2BC4E12C-D5E2-4766-81D5-88A72B191C20}" destId="{A7311616-2028-419F-A7EE-568C64324611}" srcOrd="0" destOrd="0" presId="urn:microsoft.com/office/officeart/2005/8/layout/cycle5"/>
    <dgm:cxn modelId="{9CE51C2D-0A47-4819-9391-FBD557192F47}" type="presParOf" srcId="{2BC4E12C-D5E2-4766-81D5-88A72B191C20}" destId="{9B24526C-C598-4AEA-9272-EA82A832DBB4}" srcOrd="1" destOrd="0" presId="urn:microsoft.com/office/officeart/2005/8/layout/cycle5"/>
    <dgm:cxn modelId="{5A3774FA-C5C7-48C6-8D21-5FCAC56E9E07}" type="presParOf" srcId="{2BC4E12C-D5E2-4766-81D5-88A72B191C20}" destId="{A7A221E3-2F34-4653-A98D-79DAB47CDA3D}" srcOrd="2" destOrd="0" presId="urn:microsoft.com/office/officeart/2005/8/layout/cycle5"/>
    <dgm:cxn modelId="{33AF78F6-00C1-4EFB-876A-99560E56C6AD}" type="presParOf" srcId="{2BC4E12C-D5E2-4766-81D5-88A72B191C20}" destId="{E7178134-66FA-4C20-B007-7BF7F7DA101C}" srcOrd="3" destOrd="0" presId="urn:microsoft.com/office/officeart/2005/8/layout/cycle5"/>
    <dgm:cxn modelId="{3A20963A-828A-469B-B2C4-0AF2FA209673}" type="presParOf" srcId="{2BC4E12C-D5E2-4766-81D5-88A72B191C20}" destId="{A6032C82-31F4-4C88-B317-0292A267C066}" srcOrd="4" destOrd="0" presId="urn:microsoft.com/office/officeart/2005/8/layout/cycle5"/>
    <dgm:cxn modelId="{57B1FD3D-B99D-4B39-B186-DFC113BC7835}" type="presParOf" srcId="{2BC4E12C-D5E2-4766-81D5-88A72B191C20}" destId="{6F11C548-6C77-4313-91E1-506824F1399A}" srcOrd="5" destOrd="0" presId="urn:microsoft.com/office/officeart/2005/8/layout/cycle5"/>
    <dgm:cxn modelId="{1E5513BD-C2F7-4F28-BA14-D55989DE7474}" type="presParOf" srcId="{2BC4E12C-D5E2-4766-81D5-88A72B191C20}" destId="{CF797A15-F517-4BA5-A23E-C47082FAF023}" srcOrd="6" destOrd="0" presId="urn:microsoft.com/office/officeart/2005/8/layout/cycle5"/>
    <dgm:cxn modelId="{6135D9A5-2EFB-4B48-8919-A53AFCAAD573}" type="presParOf" srcId="{2BC4E12C-D5E2-4766-81D5-88A72B191C20}" destId="{512973EC-042E-4A26-8E8E-96F76FFC827E}" srcOrd="7" destOrd="0" presId="urn:microsoft.com/office/officeart/2005/8/layout/cycle5"/>
    <dgm:cxn modelId="{8854C0C4-ACF1-4642-9DAE-D77E72893DE7}" type="presParOf" srcId="{2BC4E12C-D5E2-4766-81D5-88A72B191C20}" destId="{FDA04C1B-45A7-4C54-93CF-1BBF2BDACEB8}" srcOrd="8" destOrd="0" presId="urn:microsoft.com/office/officeart/2005/8/layout/cycle5"/>
    <dgm:cxn modelId="{3FE7AF2D-2EA1-4D28-9873-8583C10FD55C}" type="presParOf" srcId="{2BC4E12C-D5E2-4766-81D5-88A72B191C20}" destId="{E0BC8EDE-FCD1-44EA-9505-054C3B512048}" srcOrd="9" destOrd="0" presId="urn:microsoft.com/office/officeart/2005/8/layout/cycle5"/>
    <dgm:cxn modelId="{35526CB8-F544-4F20-A09C-B4E5D2939E96}" type="presParOf" srcId="{2BC4E12C-D5E2-4766-81D5-88A72B191C20}" destId="{8F9074CC-D1D8-4DCC-B978-37FB3E47C675}" srcOrd="10" destOrd="0" presId="urn:microsoft.com/office/officeart/2005/8/layout/cycle5"/>
    <dgm:cxn modelId="{CF7724E8-7CBA-4CB2-BA03-837A67D8D605}" type="presParOf" srcId="{2BC4E12C-D5E2-4766-81D5-88A72B191C20}" destId="{AC0BDDDB-8F75-4FD7-9A0D-5E254453E871}"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11616-2028-419F-A7EE-568C64324611}">
      <dsp:nvSpPr>
        <dsp:cNvPr id="0" name=""/>
        <dsp:cNvSpPr/>
      </dsp:nvSpPr>
      <dsp:spPr>
        <a:xfrm>
          <a:off x="864370" y="67776"/>
          <a:ext cx="3012199" cy="101857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ts val="2200"/>
            </a:lnSpc>
            <a:spcBef>
              <a:spcPct val="0"/>
            </a:spcBef>
            <a:spcAft>
              <a:spcPts val="0"/>
            </a:spcAft>
          </a:pPr>
          <a:r>
            <a:rPr lang="zh-TW" altLang="en-US" sz="2000" kern="1200" dirty="0" smtClean="0">
              <a:latin typeface="微軟正黑體" panose="020B0604030504040204" pitchFamily="34" charset="-120"/>
              <a:ea typeface="微軟正黑體" panose="020B0604030504040204" pitchFamily="34" charset="-120"/>
            </a:rPr>
            <a:t> </a:t>
          </a:r>
          <a:r>
            <a:rPr lang="zh-TW" altLang="en-US" sz="2400" b="1" kern="1200" dirty="0" smtClean="0">
              <a:latin typeface="微軟正黑體" panose="020B0604030504040204" pitchFamily="34" charset="-120"/>
              <a:ea typeface="微軟正黑體" panose="020B0604030504040204" pitchFamily="34" charset="-120"/>
            </a:rPr>
            <a:t>擬定教學目標</a:t>
          </a:r>
          <a:endParaRPr lang="en-US" altLang="zh-TW" sz="2400" b="1" kern="1200" dirty="0" smtClean="0">
            <a:latin typeface="微軟正黑體" panose="020B0604030504040204" pitchFamily="34" charset="-120"/>
            <a:ea typeface="微軟正黑體" panose="020B0604030504040204" pitchFamily="34" charset="-120"/>
          </a:endParaRPr>
        </a:p>
        <a:p>
          <a:pPr lvl="0" algn="ctr" defTabSz="889000">
            <a:lnSpc>
              <a:spcPts val="2200"/>
            </a:lnSpc>
            <a:spcBef>
              <a:spcPct val="0"/>
            </a:spcBef>
            <a:spcAft>
              <a:spcPts val="0"/>
            </a:spcAft>
          </a:pPr>
          <a:r>
            <a:rPr lang="zh-TW" altLang="en-US" sz="2000" b="0" kern="1200" dirty="0" smtClean="0">
              <a:latin typeface="微軟正黑體" panose="020B0604030504040204" pitchFamily="34" charset="-120"/>
              <a:ea typeface="微軟正黑體" panose="020B0604030504040204" pitchFamily="34" charset="-120"/>
            </a:rPr>
            <a:t>依據課綱</a:t>
          </a:r>
          <a:r>
            <a:rPr lang="en-US" altLang="zh-TW" sz="2000" b="0" kern="1200" dirty="0" smtClean="0">
              <a:latin typeface="微軟正黑體" panose="020B0604030504040204" pitchFamily="34" charset="-120"/>
              <a:ea typeface="微軟正黑體" panose="020B0604030504040204" pitchFamily="34" charset="-120"/>
            </a:rPr>
            <a:t>(</a:t>
          </a:r>
          <a:r>
            <a:rPr lang="zh-TW" altLang="en-US" sz="2000" b="0" kern="1200" dirty="0" smtClean="0">
              <a:latin typeface="微軟正黑體" panose="020B0604030504040204" pitchFamily="34" charset="-120"/>
              <a:ea typeface="微軟正黑體" panose="020B0604030504040204" pitchFamily="34" charset="-120"/>
            </a:rPr>
            <a:t>三面九項</a:t>
          </a:r>
          <a:r>
            <a:rPr lang="en-US" altLang="zh-TW" sz="2000" b="0" kern="1200" dirty="0" smtClean="0">
              <a:latin typeface="微軟正黑體" panose="020B0604030504040204" pitchFamily="34" charset="-120"/>
              <a:ea typeface="微軟正黑體" panose="020B0604030504040204" pitchFamily="34" charset="-120"/>
            </a:rPr>
            <a:t>)</a:t>
          </a:r>
          <a:endParaRPr lang="zh-TW" altLang="en-US" sz="2000" b="0" kern="1200" dirty="0">
            <a:latin typeface="微軟正黑體" panose="020B0604030504040204" pitchFamily="34" charset="-120"/>
            <a:ea typeface="微軟正黑體" panose="020B0604030504040204" pitchFamily="34" charset="-120"/>
          </a:endParaRPr>
        </a:p>
      </dsp:txBody>
      <dsp:txXfrm>
        <a:off x="914093" y="117499"/>
        <a:ext cx="2912753" cy="919129"/>
      </dsp:txXfrm>
    </dsp:sp>
    <dsp:sp modelId="{A7A221E3-2F34-4653-A98D-79DAB47CDA3D}">
      <dsp:nvSpPr>
        <dsp:cNvPr id="0" name=""/>
        <dsp:cNvSpPr/>
      </dsp:nvSpPr>
      <dsp:spPr>
        <a:xfrm>
          <a:off x="622261" y="855508"/>
          <a:ext cx="2952160" cy="2952160"/>
        </a:xfrm>
        <a:custGeom>
          <a:avLst/>
          <a:gdLst/>
          <a:ahLst/>
          <a:cxnLst/>
          <a:rect l="0" t="0" r="0" b="0"/>
          <a:pathLst>
            <a:path>
              <a:moveTo>
                <a:pt x="2368581" y="300387"/>
              </a:moveTo>
              <a:arcTo wR="1476080" hR="1476080" stAng="18432189" swAng="861033"/>
            </a:path>
          </a:pathLst>
        </a:custGeom>
        <a:noFill/>
        <a:ln w="25400" cap="flat" cmpd="sng" algn="ctr">
          <a:solidFill>
            <a:schemeClr val="dk1"/>
          </a:solidFill>
          <a:prstDash val="solid"/>
          <a:tailEnd type="arrow"/>
        </a:ln>
        <a:effectLst>
          <a:outerShdw blurRad="40000" dist="20000" dir="5400000" rotWithShape="0">
            <a:srgbClr val="000000">
              <a:alpha val="38000"/>
            </a:srgbClr>
          </a:outerShdw>
        </a:effectLst>
        <a:scene3d>
          <a:camera prst="orthographicFront"/>
          <a:lightRig rig="flat" dir="t"/>
        </a:scene3d>
        <a:sp3d z="-40000"/>
      </dsp:spPr>
      <dsp:style>
        <a:lnRef idx="2">
          <a:schemeClr val="dk1"/>
        </a:lnRef>
        <a:fillRef idx="0">
          <a:schemeClr val="dk1"/>
        </a:fillRef>
        <a:effectRef idx="1">
          <a:schemeClr val="dk1"/>
        </a:effectRef>
        <a:fontRef idx="minor">
          <a:schemeClr val="tx1"/>
        </a:fontRef>
      </dsp:style>
    </dsp:sp>
    <dsp:sp modelId="{E7178134-66FA-4C20-B007-7BF7F7DA101C}">
      <dsp:nvSpPr>
        <dsp:cNvPr id="0" name=""/>
        <dsp:cNvSpPr/>
      </dsp:nvSpPr>
      <dsp:spPr>
        <a:xfrm>
          <a:off x="2458580" y="1512171"/>
          <a:ext cx="2775938" cy="101857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ts val="2500"/>
            </a:lnSpc>
            <a:spcBef>
              <a:spcPct val="0"/>
            </a:spcBef>
            <a:spcAft>
              <a:spcPts val="0"/>
            </a:spcAft>
          </a:pPr>
          <a:r>
            <a:rPr lang="zh-TW" altLang="en-US" sz="2400" b="1" kern="1200" dirty="0" smtClean="0">
              <a:latin typeface="微軟正黑體" panose="020B0604030504040204" pitchFamily="34" charset="-120"/>
              <a:ea typeface="微軟正黑體" panose="020B0604030504040204" pitchFamily="34" charset="-120"/>
            </a:rPr>
            <a:t>進行教學活動</a:t>
          </a:r>
          <a:endParaRPr lang="en-US" altLang="zh-TW" sz="2400" b="1" kern="1200" dirty="0" smtClean="0">
            <a:latin typeface="微軟正黑體" panose="020B0604030504040204" pitchFamily="34" charset="-120"/>
            <a:ea typeface="微軟正黑體" panose="020B0604030504040204" pitchFamily="34" charset="-120"/>
          </a:endParaRPr>
        </a:p>
        <a:p>
          <a:pPr lvl="0" algn="ctr" defTabSz="1066800">
            <a:lnSpc>
              <a:spcPts val="2500"/>
            </a:lnSpc>
            <a:spcBef>
              <a:spcPct val="0"/>
            </a:spcBef>
            <a:spcAft>
              <a:spcPts val="0"/>
            </a:spcAft>
          </a:pPr>
          <a:r>
            <a:rPr lang="zh-TW" altLang="en-US" sz="2000" b="0" kern="1200" dirty="0" smtClean="0">
              <a:latin typeface="微軟正黑體" panose="020B0604030504040204" pitchFamily="34" charset="-120"/>
              <a:ea typeface="微軟正黑體" panose="020B0604030504040204" pitchFamily="34" charset="-120"/>
            </a:rPr>
            <a:t>規劃教學內容及策略</a:t>
          </a:r>
          <a:endParaRPr lang="en-US" altLang="zh-TW" sz="2000" b="0" kern="1200" dirty="0" smtClean="0">
            <a:latin typeface="微軟正黑體" panose="020B0604030504040204" pitchFamily="34" charset="-120"/>
            <a:ea typeface="微軟正黑體" panose="020B0604030504040204" pitchFamily="34" charset="-120"/>
          </a:endParaRPr>
        </a:p>
      </dsp:txBody>
      <dsp:txXfrm>
        <a:off x="2508303" y="1561894"/>
        <a:ext cx="2676492" cy="919129"/>
      </dsp:txXfrm>
    </dsp:sp>
    <dsp:sp modelId="{6F11C548-6C77-4313-91E1-506824F1399A}">
      <dsp:nvSpPr>
        <dsp:cNvPr id="0" name=""/>
        <dsp:cNvSpPr/>
      </dsp:nvSpPr>
      <dsp:spPr>
        <a:xfrm>
          <a:off x="562626" y="261363"/>
          <a:ext cx="2952160" cy="2952160"/>
        </a:xfrm>
        <a:custGeom>
          <a:avLst/>
          <a:gdLst/>
          <a:ahLst/>
          <a:cxnLst/>
          <a:rect l="0" t="0" r="0" b="0"/>
          <a:pathLst>
            <a:path>
              <a:moveTo>
                <a:pt x="2629978" y="2396585"/>
              </a:moveTo>
              <a:arcTo wR="1476080" hR="1476080" stAng="2314836" swAng="1114812"/>
            </a:path>
          </a:pathLst>
        </a:custGeom>
        <a:noFill/>
        <a:ln w="25400" cap="flat" cmpd="sng" algn="ctr">
          <a:solidFill>
            <a:schemeClr val="dk1"/>
          </a:solidFill>
          <a:prstDash val="solid"/>
          <a:tailEnd type="arrow"/>
        </a:ln>
        <a:effectLst>
          <a:outerShdw blurRad="40000" dist="20000" dir="5400000" rotWithShape="0">
            <a:srgbClr val="000000">
              <a:alpha val="38000"/>
            </a:srgbClr>
          </a:outerShdw>
        </a:effectLst>
        <a:scene3d>
          <a:camera prst="orthographicFront"/>
          <a:lightRig rig="flat" dir="t"/>
        </a:scene3d>
        <a:sp3d z="-40000"/>
      </dsp:spPr>
      <dsp:style>
        <a:lnRef idx="2">
          <a:schemeClr val="dk1"/>
        </a:lnRef>
        <a:fillRef idx="0">
          <a:schemeClr val="dk1"/>
        </a:fillRef>
        <a:effectRef idx="1">
          <a:schemeClr val="dk1"/>
        </a:effectRef>
        <a:fontRef idx="minor">
          <a:schemeClr val="tx1"/>
        </a:fontRef>
      </dsp:style>
    </dsp:sp>
    <dsp:sp modelId="{CF797A15-F517-4BA5-A23E-C47082FAF023}">
      <dsp:nvSpPr>
        <dsp:cNvPr id="0" name=""/>
        <dsp:cNvSpPr/>
      </dsp:nvSpPr>
      <dsp:spPr>
        <a:xfrm>
          <a:off x="1245158" y="3055343"/>
          <a:ext cx="2367045" cy="497151"/>
        </a:xfrm>
        <a:prstGeom prst="roundRect">
          <a:avLst/>
        </a:prstGeom>
        <a:solidFill>
          <a:schemeClr val="bg2">
            <a:lumMod val="9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ts val="2600"/>
            </a:lnSpc>
            <a:spcBef>
              <a:spcPct val="0"/>
            </a:spcBef>
            <a:spcAft>
              <a:spcPts val="0"/>
            </a:spcAft>
          </a:pPr>
          <a:r>
            <a:rPr lang="zh-TW" altLang="en-US" sz="2500" b="1" kern="1200" dirty="0" smtClean="0">
              <a:latin typeface="微軟正黑體" panose="020B0604030504040204" pitchFamily="34" charset="-120"/>
              <a:ea typeface="微軟正黑體" panose="020B0604030504040204" pitchFamily="34" charset="-120"/>
            </a:rPr>
            <a:t>設計評量工具</a:t>
          </a:r>
          <a:endParaRPr lang="zh-TW" altLang="en-US" sz="2500" b="1" kern="1200" dirty="0">
            <a:latin typeface="微軟正黑體" panose="020B0604030504040204" pitchFamily="34" charset="-120"/>
            <a:ea typeface="微軟正黑體" panose="020B0604030504040204" pitchFamily="34" charset="-120"/>
          </a:endParaRPr>
        </a:p>
      </dsp:txBody>
      <dsp:txXfrm>
        <a:off x="1269427" y="3079612"/>
        <a:ext cx="2318507" cy="448613"/>
      </dsp:txXfrm>
    </dsp:sp>
    <dsp:sp modelId="{FDA04C1B-45A7-4C54-93CF-1BBF2BDACEB8}">
      <dsp:nvSpPr>
        <dsp:cNvPr id="0" name=""/>
        <dsp:cNvSpPr/>
      </dsp:nvSpPr>
      <dsp:spPr>
        <a:xfrm>
          <a:off x="1244882" y="229388"/>
          <a:ext cx="2952160" cy="2952160"/>
        </a:xfrm>
        <a:custGeom>
          <a:avLst/>
          <a:gdLst/>
          <a:ahLst/>
          <a:cxnLst/>
          <a:rect l="0" t="0" r="0" b="0"/>
          <a:pathLst>
            <a:path>
              <a:moveTo>
                <a:pt x="739796" y="2755415"/>
              </a:moveTo>
              <a:arcTo wR="1476080" hR="1476080" stAng="7195278" swAng="1111932"/>
            </a:path>
          </a:pathLst>
        </a:custGeom>
        <a:noFill/>
        <a:ln w="25400" cap="flat" cmpd="sng" algn="ctr">
          <a:solidFill>
            <a:schemeClr val="dk1"/>
          </a:solidFill>
          <a:prstDash val="solid"/>
          <a:tailEnd type="arrow"/>
        </a:ln>
        <a:effectLst>
          <a:outerShdw blurRad="40000" dist="20000" dir="5400000" rotWithShape="0">
            <a:srgbClr val="000000">
              <a:alpha val="38000"/>
            </a:srgbClr>
          </a:outerShdw>
        </a:effectLst>
        <a:scene3d>
          <a:camera prst="orthographicFront"/>
          <a:lightRig rig="flat" dir="t"/>
        </a:scene3d>
        <a:sp3d z="-40000"/>
      </dsp:spPr>
      <dsp:style>
        <a:lnRef idx="2">
          <a:schemeClr val="dk1"/>
        </a:lnRef>
        <a:fillRef idx="0">
          <a:schemeClr val="dk1"/>
        </a:fillRef>
        <a:effectRef idx="1">
          <a:schemeClr val="dk1"/>
        </a:effectRef>
        <a:fontRef idx="minor">
          <a:schemeClr val="tx1"/>
        </a:fontRef>
      </dsp:style>
    </dsp:sp>
    <dsp:sp modelId="{E0BC8EDE-FCD1-44EA-9505-054C3B512048}">
      <dsp:nvSpPr>
        <dsp:cNvPr id="0" name=""/>
        <dsp:cNvSpPr/>
      </dsp:nvSpPr>
      <dsp:spPr>
        <a:xfrm>
          <a:off x="-336398" y="1543856"/>
          <a:ext cx="2461577" cy="101857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ts val="2200"/>
            </a:lnSpc>
            <a:spcBef>
              <a:spcPct val="0"/>
            </a:spcBef>
            <a:spcAft>
              <a:spcPts val="0"/>
            </a:spcAft>
          </a:pPr>
          <a:r>
            <a:rPr lang="zh-TW" altLang="en-US" sz="2500" b="1" kern="1200" dirty="0" smtClean="0">
              <a:latin typeface="微軟正黑體" panose="020B0604030504040204" pitchFamily="34" charset="-120"/>
              <a:ea typeface="微軟正黑體" panose="020B0604030504040204" pitchFamily="34" charset="-120"/>
            </a:rPr>
            <a:t>評定學生表現</a:t>
          </a:r>
          <a:endParaRPr lang="zh-TW" altLang="en-US" sz="1600" kern="1200" dirty="0">
            <a:latin typeface="微軟正黑體" panose="020B0604030504040204" pitchFamily="34" charset="-120"/>
            <a:ea typeface="微軟正黑體" panose="020B0604030504040204" pitchFamily="34" charset="-120"/>
          </a:endParaRPr>
        </a:p>
      </dsp:txBody>
      <dsp:txXfrm>
        <a:off x="-286675" y="1593579"/>
        <a:ext cx="2362131" cy="919129"/>
      </dsp:txXfrm>
    </dsp:sp>
    <dsp:sp modelId="{AC0BDDDB-8F75-4FD7-9A0D-5E254453E871}">
      <dsp:nvSpPr>
        <dsp:cNvPr id="0" name=""/>
        <dsp:cNvSpPr/>
      </dsp:nvSpPr>
      <dsp:spPr>
        <a:xfrm>
          <a:off x="1174720" y="857394"/>
          <a:ext cx="2952160" cy="2952160"/>
        </a:xfrm>
        <a:custGeom>
          <a:avLst/>
          <a:gdLst/>
          <a:ahLst/>
          <a:cxnLst/>
          <a:rect l="0" t="0" r="0" b="0"/>
          <a:pathLst>
            <a:path>
              <a:moveTo>
                <a:pt x="302880" y="580304"/>
              </a:moveTo>
              <a:arcTo wR="1476080" hR="1476080" stAng="13041774" swAng="916451"/>
            </a:path>
          </a:pathLst>
        </a:custGeom>
        <a:noFill/>
        <a:ln w="25400" cap="flat" cmpd="sng" algn="ctr">
          <a:solidFill>
            <a:schemeClr val="dk1"/>
          </a:solidFill>
          <a:prstDash val="solid"/>
          <a:tailEnd type="arrow"/>
        </a:ln>
        <a:effectLst>
          <a:outerShdw blurRad="40000" dist="20000" dir="5400000" rotWithShape="0">
            <a:srgbClr val="000000">
              <a:alpha val="38000"/>
            </a:srgbClr>
          </a:outerShdw>
        </a:effectLst>
        <a:scene3d>
          <a:camera prst="orthographicFront"/>
          <a:lightRig rig="flat" dir="t"/>
        </a:scene3d>
        <a:sp3d z="-40000"/>
      </dsp:spPr>
      <dsp:style>
        <a:lnRef idx="2">
          <a:schemeClr val="dk1"/>
        </a:lnRef>
        <a:fillRef idx="0">
          <a:schemeClr val="dk1"/>
        </a:fillRef>
        <a:effectRef idx="1">
          <a:schemeClr val="dk1"/>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1EC80D3-9172-4011-9D9C-D386AD3449B9}" type="datetimeFigureOut">
              <a:rPr lang="zh-TW" altLang="en-US" smtClean="0"/>
              <a:pPr/>
              <a:t>2019/1/22</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1B9ADD8-2DF5-4B0B-8FD1-E437D9D109D1}" type="slidenum">
              <a:rPr lang="zh-TW" altLang="en-US" smtClean="0"/>
              <a:pPr/>
              <a:t>‹#›</a:t>
            </a:fld>
            <a:endParaRPr lang="zh-TW" altLang="en-US"/>
          </a:p>
        </p:txBody>
      </p:sp>
    </p:spTree>
    <p:extLst>
      <p:ext uri="{BB962C8B-B14F-4D97-AF65-F5344CB8AC3E}">
        <p14:creationId xmlns:p14="http://schemas.microsoft.com/office/powerpoint/2010/main" val="1347950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1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126817-BA6B-4032-B221-700875AEB971}" type="slidenum">
              <a:rPr lang="zh-TW" altLang="en-US" smtClean="0"/>
              <a:pPr/>
              <a:t>1</a:t>
            </a:fld>
            <a:endParaRPr lang="zh-TW" altLang="en-US" smtClean="0"/>
          </a:p>
        </p:txBody>
      </p:sp>
    </p:spTree>
    <p:extLst>
      <p:ext uri="{BB962C8B-B14F-4D97-AF65-F5344CB8AC3E}">
        <p14:creationId xmlns:p14="http://schemas.microsoft.com/office/powerpoint/2010/main" val="74093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10</a:t>
            </a:fld>
            <a:endParaRPr lang="zh-TW" altLang="en-US"/>
          </a:p>
        </p:txBody>
      </p:sp>
    </p:spTree>
    <p:extLst>
      <p:ext uri="{BB962C8B-B14F-4D97-AF65-F5344CB8AC3E}">
        <p14:creationId xmlns:p14="http://schemas.microsoft.com/office/powerpoint/2010/main" val="101953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11</a:t>
            </a:fld>
            <a:endParaRPr lang="zh-TW" altLang="en-US"/>
          </a:p>
        </p:txBody>
      </p:sp>
    </p:spTree>
    <p:extLst>
      <p:ext uri="{BB962C8B-B14F-4D97-AF65-F5344CB8AC3E}">
        <p14:creationId xmlns:p14="http://schemas.microsoft.com/office/powerpoint/2010/main" val="2826549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12</a:t>
            </a:fld>
            <a:endParaRPr lang="zh-TW" altLang="en-US"/>
          </a:p>
        </p:txBody>
      </p:sp>
    </p:spTree>
    <p:extLst>
      <p:ext uri="{BB962C8B-B14F-4D97-AF65-F5344CB8AC3E}">
        <p14:creationId xmlns:p14="http://schemas.microsoft.com/office/powerpoint/2010/main" val="377968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13</a:t>
            </a:fld>
            <a:endParaRPr lang="zh-TW" altLang="en-US"/>
          </a:p>
        </p:txBody>
      </p:sp>
    </p:spTree>
    <p:extLst>
      <p:ext uri="{BB962C8B-B14F-4D97-AF65-F5344CB8AC3E}">
        <p14:creationId xmlns:p14="http://schemas.microsoft.com/office/powerpoint/2010/main" val="131245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14</a:t>
            </a:fld>
            <a:endParaRPr lang="zh-TW" altLang="en-US"/>
          </a:p>
        </p:txBody>
      </p:sp>
    </p:spTree>
    <p:extLst>
      <p:ext uri="{BB962C8B-B14F-4D97-AF65-F5344CB8AC3E}">
        <p14:creationId xmlns:p14="http://schemas.microsoft.com/office/powerpoint/2010/main" val="886272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15</a:t>
            </a:fld>
            <a:endParaRPr lang="zh-TW" altLang="en-US"/>
          </a:p>
        </p:txBody>
      </p:sp>
    </p:spTree>
    <p:extLst>
      <p:ext uri="{BB962C8B-B14F-4D97-AF65-F5344CB8AC3E}">
        <p14:creationId xmlns:p14="http://schemas.microsoft.com/office/powerpoint/2010/main" val="3359854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16</a:t>
            </a:fld>
            <a:endParaRPr lang="zh-TW" altLang="en-US"/>
          </a:p>
        </p:txBody>
      </p:sp>
    </p:spTree>
    <p:extLst>
      <p:ext uri="{BB962C8B-B14F-4D97-AF65-F5344CB8AC3E}">
        <p14:creationId xmlns:p14="http://schemas.microsoft.com/office/powerpoint/2010/main" val="1399428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17</a:t>
            </a:fld>
            <a:endParaRPr lang="zh-TW" altLang="en-US"/>
          </a:p>
        </p:txBody>
      </p:sp>
    </p:spTree>
    <p:extLst>
      <p:ext uri="{BB962C8B-B14F-4D97-AF65-F5344CB8AC3E}">
        <p14:creationId xmlns:p14="http://schemas.microsoft.com/office/powerpoint/2010/main" val="1983010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18</a:t>
            </a:fld>
            <a:endParaRPr lang="zh-TW" altLang="en-US"/>
          </a:p>
        </p:txBody>
      </p:sp>
    </p:spTree>
    <p:extLst>
      <p:ext uri="{BB962C8B-B14F-4D97-AF65-F5344CB8AC3E}">
        <p14:creationId xmlns:p14="http://schemas.microsoft.com/office/powerpoint/2010/main" val="4073630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19</a:t>
            </a:fld>
            <a:endParaRPr lang="zh-TW" altLang="en-US"/>
          </a:p>
        </p:txBody>
      </p:sp>
    </p:spTree>
    <p:extLst>
      <p:ext uri="{BB962C8B-B14F-4D97-AF65-F5344CB8AC3E}">
        <p14:creationId xmlns:p14="http://schemas.microsoft.com/office/powerpoint/2010/main" val="59663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2</a:t>
            </a:fld>
            <a:endParaRPr lang="zh-TW" altLang="en-US"/>
          </a:p>
        </p:txBody>
      </p:sp>
    </p:spTree>
    <p:extLst>
      <p:ext uri="{BB962C8B-B14F-4D97-AF65-F5344CB8AC3E}">
        <p14:creationId xmlns:p14="http://schemas.microsoft.com/office/powerpoint/2010/main" val="2017552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20</a:t>
            </a:fld>
            <a:endParaRPr lang="zh-TW" altLang="en-US"/>
          </a:p>
        </p:txBody>
      </p:sp>
    </p:spTree>
    <p:extLst>
      <p:ext uri="{BB962C8B-B14F-4D97-AF65-F5344CB8AC3E}">
        <p14:creationId xmlns:p14="http://schemas.microsoft.com/office/powerpoint/2010/main" val="3135252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21</a:t>
            </a:fld>
            <a:endParaRPr lang="zh-TW" altLang="en-US"/>
          </a:p>
        </p:txBody>
      </p:sp>
    </p:spTree>
    <p:extLst>
      <p:ext uri="{BB962C8B-B14F-4D97-AF65-F5344CB8AC3E}">
        <p14:creationId xmlns:p14="http://schemas.microsoft.com/office/powerpoint/2010/main" val="3235578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22</a:t>
            </a:fld>
            <a:endParaRPr lang="zh-TW" altLang="en-US"/>
          </a:p>
        </p:txBody>
      </p:sp>
    </p:spTree>
    <p:extLst>
      <p:ext uri="{BB962C8B-B14F-4D97-AF65-F5344CB8AC3E}">
        <p14:creationId xmlns:p14="http://schemas.microsoft.com/office/powerpoint/2010/main" val="1822188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23</a:t>
            </a:fld>
            <a:endParaRPr lang="zh-TW" altLang="en-US"/>
          </a:p>
        </p:txBody>
      </p:sp>
    </p:spTree>
    <p:extLst>
      <p:ext uri="{BB962C8B-B14F-4D97-AF65-F5344CB8AC3E}">
        <p14:creationId xmlns:p14="http://schemas.microsoft.com/office/powerpoint/2010/main" val="1647495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24</a:t>
            </a:fld>
            <a:endParaRPr lang="zh-TW" altLang="en-US"/>
          </a:p>
        </p:txBody>
      </p:sp>
    </p:spTree>
    <p:extLst>
      <p:ext uri="{BB962C8B-B14F-4D97-AF65-F5344CB8AC3E}">
        <p14:creationId xmlns:p14="http://schemas.microsoft.com/office/powerpoint/2010/main" val="3377933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25</a:t>
            </a:fld>
            <a:endParaRPr lang="zh-TW" altLang="en-US"/>
          </a:p>
        </p:txBody>
      </p:sp>
    </p:spTree>
    <p:extLst>
      <p:ext uri="{BB962C8B-B14F-4D97-AF65-F5344CB8AC3E}">
        <p14:creationId xmlns:p14="http://schemas.microsoft.com/office/powerpoint/2010/main" val="2551334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26</a:t>
            </a:fld>
            <a:endParaRPr lang="zh-TW" altLang="en-US"/>
          </a:p>
        </p:txBody>
      </p:sp>
    </p:spTree>
    <p:extLst>
      <p:ext uri="{BB962C8B-B14F-4D97-AF65-F5344CB8AC3E}">
        <p14:creationId xmlns:p14="http://schemas.microsoft.com/office/powerpoint/2010/main" val="2706615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27</a:t>
            </a:fld>
            <a:endParaRPr lang="zh-TW" altLang="en-US"/>
          </a:p>
        </p:txBody>
      </p:sp>
    </p:spTree>
    <p:extLst>
      <p:ext uri="{BB962C8B-B14F-4D97-AF65-F5344CB8AC3E}">
        <p14:creationId xmlns:p14="http://schemas.microsoft.com/office/powerpoint/2010/main" val="304518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28</a:t>
            </a:fld>
            <a:endParaRPr lang="zh-TW" altLang="en-US"/>
          </a:p>
        </p:txBody>
      </p:sp>
    </p:spTree>
    <p:extLst>
      <p:ext uri="{BB962C8B-B14F-4D97-AF65-F5344CB8AC3E}">
        <p14:creationId xmlns:p14="http://schemas.microsoft.com/office/powerpoint/2010/main" val="1031940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29</a:t>
            </a:fld>
            <a:endParaRPr lang="zh-TW" altLang="en-US"/>
          </a:p>
        </p:txBody>
      </p:sp>
    </p:spTree>
    <p:extLst>
      <p:ext uri="{BB962C8B-B14F-4D97-AF65-F5344CB8AC3E}">
        <p14:creationId xmlns:p14="http://schemas.microsoft.com/office/powerpoint/2010/main" val="37910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3</a:t>
            </a:fld>
            <a:endParaRPr lang="zh-TW" altLang="en-US"/>
          </a:p>
        </p:txBody>
      </p:sp>
    </p:spTree>
    <p:extLst>
      <p:ext uri="{BB962C8B-B14F-4D97-AF65-F5344CB8AC3E}">
        <p14:creationId xmlns:p14="http://schemas.microsoft.com/office/powerpoint/2010/main" val="2871698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30</a:t>
            </a:fld>
            <a:endParaRPr lang="zh-TW" altLang="en-US"/>
          </a:p>
        </p:txBody>
      </p:sp>
    </p:spTree>
    <p:extLst>
      <p:ext uri="{BB962C8B-B14F-4D97-AF65-F5344CB8AC3E}">
        <p14:creationId xmlns:p14="http://schemas.microsoft.com/office/powerpoint/2010/main" val="1092716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31</a:t>
            </a:fld>
            <a:endParaRPr lang="zh-TW" altLang="en-US"/>
          </a:p>
        </p:txBody>
      </p:sp>
    </p:spTree>
    <p:extLst>
      <p:ext uri="{BB962C8B-B14F-4D97-AF65-F5344CB8AC3E}">
        <p14:creationId xmlns:p14="http://schemas.microsoft.com/office/powerpoint/2010/main" val="2875628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32</a:t>
            </a:fld>
            <a:endParaRPr lang="zh-TW" altLang="en-US"/>
          </a:p>
        </p:txBody>
      </p:sp>
    </p:spTree>
    <p:extLst>
      <p:ext uri="{BB962C8B-B14F-4D97-AF65-F5344CB8AC3E}">
        <p14:creationId xmlns:p14="http://schemas.microsoft.com/office/powerpoint/2010/main" val="2301576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33</a:t>
            </a:fld>
            <a:endParaRPr lang="zh-TW" altLang="en-US"/>
          </a:p>
        </p:txBody>
      </p:sp>
    </p:spTree>
    <p:extLst>
      <p:ext uri="{BB962C8B-B14F-4D97-AF65-F5344CB8AC3E}">
        <p14:creationId xmlns:p14="http://schemas.microsoft.com/office/powerpoint/2010/main" val="1607893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34</a:t>
            </a:fld>
            <a:endParaRPr lang="zh-TW" altLang="en-US"/>
          </a:p>
        </p:txBody>
      </p:sp>
    </p:spTree>
    <p:extLst>
      <p:ext uri="{BB962C8B-B14F-4D97-AF65-F5344CB8AC3E}">
        <p14:creationId xmlns:p14="http://schemas.microsoft.com/office/powerpoint/2010/main" val="3596062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35</a:t>
            </a:fld>
            <a:endParaRPr lang="zh-TW" altLang="en-US"/>
          </a:p>
        </p:txBody>
      </p:sp>
    </p:spTree>
    <p:extLst>
      <p:ext uri="{BB962C8B-B14F-4D97-AF65-F5344CB8AC3E}">
        <p14:creationId xmlns:p14="http://schemas.microsoft.com/office/powerpoint/2010/main" val="410724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4</a:t>
            </a:fld>
            <a:endParaRPr lang="zh-TW" altLang="en-US"/>
          </a:p>
        </p:txBody>
      </p:sp>
    </p:spTree>
    <p:extLst>
      <p:ext uri="{BB962C8B-B14F-4D97-AF65-F5344CB8AC3E}">
        <p14:creationId xmlns:p14="http://schemas.microsoft.com/office/powerpoint/2010/main" val="93350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5</a:t>
            </a:fld>
            <a:endParaRPr lang="zh-TW" altLang="en-US"/>
          </a:p>
        </p:txBody>
      </p:sp>
    </p:spTree>
    <p:extLst>
      <p:ext uri="{BB962C8B-B14F-4D97-AF65-F5344CB8AC3E}">
        <p14:creationId xmlns:p14="http://schemas.microsoft.com/office/powerpoint/2010/main" val="162386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6</a:t>
            </a:fld>
            <a:endParaRPr lang="zh-TW" altLang="en-US"/>
          </a:p>
        </p:txBody>
      </p:sp>
    </p:spTree>
    <p:extLst>
      <p:ext uri="{BB962C8B-B14F-4D97-AF65-F5344CB8AC3E}">
        <p14:creationId xmlns:p14="http://schemas.microsoft.com/office/powerpoint/2010/main" val="162579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7</a:t>
            </a:fld>
            <a:endParaRPr lang="zh-TW" altLang="en-US"/>
          </a:p>
        </p:txBody>
      </p:sp>
    </p:spTree>
    <p:extLst>
      <p:ext uri="{BB962C8B-B14F-4D97-AF65-F5344CB8AC3E}">
        <p14:creationId xmlns:p14="http://schemas.microsoft.com/office/powerpoint/2010/main" val="3802894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8</a:t>
            </a:fld>
            <a:endParaRPr lang="zh-TW" altLang="en-US"/>
          </a:p>
        </p:txBody>
      </p:sp>
    </p:spTree>
    <p:extLst>
      <p:ext uri="{BB962C8B-B14F-4D97-AF65-F5344CB8AC3E}">
        <p14:creationId xmlns:p14="http://schemas.microsoft.com/office/powerpoint/2010/main" val="347716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1B9ADD8-2DF5-4B0B-8FD1-E437D9D109D1}" type="slidenum">
              <a:rPr lang="zh-TW" altLang="en-US" smtClean="0"/>
              <a:pPr/>
              <a:t>9</a:t>
            </a:fld>
            <a:endParaRPr lang="zh-TW" altLang="en-US"/>
          </a:p>
        </p:txBody>
      </p:sp>
    </p:spTree>
    <p:extLst>
      <p:ext uri="{BB962C8B-B14F-4D97-AF65-F5344CB8AC3E}">
        <p14:creationId xmlns:p14="http://schemas.microsoft.com/office/powerpoint/2010/main" val="3636759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87" y="0"/>
            <a:ext cx="9141912" cy="685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接點 5"/>
          <p:cNvCxnSpPr/>
          <p:nvPr/>
        </p:nvCxnSpPr>
        <p:spPr>
          <a:xfrm>
            <a:off x="1835696" y="3212976"/>
            <a:ext cx="5616624" cy="0"/>
          </a:xfrm>
          <a:prstGeom prst="line">
            <a:avLst/>
          </a:prstGeom>
          <a:ln w="38100">
            <a:solidFill>
              <a:srgbClr val="0070C0"/>
            </a:solidFill>
            <a:prstDash val="dash"/>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20" name="標題 19"/>
          <p:cNvSpPr>
            <a:spLocks noGrp="1"/>
          </p:cNvSpPr>
          <p:nvPr>
            <p:ph type="title"/>
          </p:nvPr>
        </p:nvSpPr>
        <p:spPr/>
        <p:txBody>
          <a:bodyPr/>
          <a:lstStyle/>
          <a:p>
            <a:r>
              <a:rPr lang="zh-TW" altLang="en-US" smtClean="0"/>
              <a:t>按一下以編輯母片標題樣式</a:t>
            </a:r>
            <a:endParaRPr lang="zh-TW" altLang="en-US"/>
          </a:p>
        </p:txBody>
      </p:sp>
      <p:sp>
        <p:nvSpPr>
          <p:cNvPr id="7" name="日期版面配置區 20"/>
          <p:cNvSpPr>
            <a:spLocks noGrp="1"/>
          </p:cNvSpPr>
          <p:nvPr>
            <p:ph type="dt" sz="half" idx="10"/>
          </p:nvPr>
        </p:nvSpPr>
        <p:spPr/>
        <p:txBody>
          <a:bodyPr/>
          <a:lstStyle>
            <a:lvl1pPr>
              <a:defRPr/>
            </a:lvl1pPr>
          </a:lstStyle>
          <a:p>
            <a:fld id="{AADB84D1-6DDC-4551-B304-14D64AD348F3}" type="datetime1">
              <a:rPr lang="zh-TW" altLang="en-US" smtClean="0"/>
              <a:t>2019/1/22</a:t>
            </a:fld>
            <a:endParaRPr lang="zh-TW" altLang="en-US"/>
          </a:p>
        </p:txBody>
      </p:sp>
      <p:sp>
        <p:nvSpPr>
          <p:cNvPr id="8" name="投影片編號版面配置區 21"/>
          <p:cNvSpPr>
            <a:spLocks noGrp="1"/>
          </p:cNvSpPr>
          <p:nvPr>
            <p:ph type="sldNum" sz="quarter" idx="11"/>
          </p:nvPr>
        </p:nvSpPr>
        <p:spPr/>
        <p:txBody>
          <a:bodyPr/>
          <a:lstStyle>
            <a:lvl1pPr>
              <a:defRPr/>
            </a:lvl1pPr>
          </a:lstStyle>
          <a:p>
            <a:fld id="{AE8447C8-9DA9-473A-8CC2-468957272418}" type="slidenum">
              <a:rPr lang="zh-TW" altLang="en-US" smtClean="0"/>
              <a:pPr/>
              <a:t>‹#›</a:t>
            </a:fld>
            <a:endParaRPr lang="zh-TW" altLang="en-US"/>
          </a:p>
        </p:txBody>
      </p:sp>
      <p:sp>
        <p:nvSpPr>
          <p:cNvPr id="9" name="頁尾版面配置區 22"/>
          <p:cNvSpPr>
            <a:spLocks noGrp="1"/>
          </p:cNvSpPr>
          <p:nvPr>
            <p:ph type="ftr" sz="quarter" idx="12"/>
          </p:nvPr>
        </p:nvSpPr>
        <p:spPr/>
        <p:txBody>
          <a:bodyPr/>
          <a:lstStyle>
            <a:lvl1pPr>
              <a:defRPr/>
            </a:lvl1pPr>
          </a:lstStyle>
          <a:p>
            <a:endParaRPr lang="zh-TW" altLang="en-US"/>
          </a:p>
        </p:txBody>
      </p:sp>
    </p:spTree>
    <p:extLst>
      <p:ext uri="{BB962C8B-B14F-4D97-AF65-F5344CB8AC3E}">
        <p14:creationId xmlns:p14="http://schemas.microsoft.com/office/powerpoint/2010/main" val="21564108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43" y="1588"/>
            <a:ext cx="9141914" cy="685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8" name="日期版面配置區 3"/>
          <p:cNvSpPr>
            <a:spLocks noGrp="1"/>
          </p:cNvSpPr>
          <p:nvPr>
            <p:ph type="dt" sz="half" idx="10"/>
          </p:nvPr>
        </p:nvSpPr>
        <p:spPr/>
        <p:txBody>
          <a:bodyPr/>
          <a:lstStyle>
            <a:lvl1pPr>
              <a:defRPr/>
            </a:lvl1pPr>
          </a:lstStyle>
          <a:p>
            <a:fld id="{60EEA79B-2ABC-4B3E-846A-A24CB7BD2DD2}" type="datetime1">
              <a:rPr lang="zh-TW" altLang="en-US" smtClean="0"/>
              <a:t>2019/1/22</a:t>
            </a:fld>
            <a:endParaRPr lang="zh-TW" altLang="en-US"/>
          </a:p>
        </p:txBody>
      </p:sp>
      <p:sp>
        <p:nvSpPr>
          <p:cNvPr id="9" name="頁尾版面配置區 4"/>
          <p:cNvSpPr>
            <a:spLocks noGrp="1"/>
          </p:cNvSpPr>
          <p:nvPr>
            <p:ph type="ftr" sz="quarter" idx="11"/>
          </p:nvPr>
        </p:nvSpPr>
        <p:spPr/>
        <p:txBody>
          <a:bodyPr/>
          <a:lstStyle>
            <a:lvl1pPr>
              <a:defRPr/>
            </a:lvl1pPr>
          </a:lstStyle>
          <a:p>
            <a:endParaRPr lang="zh-TW" altLang="en-US"/>
          </a:p>
        </p:txBody>
      </p:sp>
      <p:sp>
        <p:nvSpPr>
          <p:cNvPr id="10" name="投影片編號版面配置區 5"/>
          <p:cNvSpPr>
            <a:spLocks noGrp="1"/>
          </p:cNvSpPr>
          <p:nvPr>
            <p:ph type="sldNum" sz="quarter" idx="12"/>
          </p:nvPr>
        </p:nvSpPr>
        <p:spPr/>
        <p:txBody>
          <a:bodyPr/>
          <a:lstStyle>
            <a:lvl1pPr>
              <a:defRPr/>
            </a:lvl1p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212539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43" y="1588"/>
            <a:ext cx="9141914" cy="685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fld id="{DDDF18E4-DF0C-4E8D-B5C6-00AF2108494D}" type="datetime1">
              <a:rPr lang="zh-TW" altLang="en-US" smtClean="0"/>
              <a:t>2019/1/22</a:t>
            </a:fld>
            <a:endParaRPr lang="zh-TW" altLang="en-US"/>
          </a:p>
        </p:txBody>
      </p:sp>
      <p:sp>
        <p:nvSpPr>
          <p:cNvPr id="8" name="頁尾版面配置區 4"/>
          <p:cNvSpPr>
            <a:spLocks noGrp="1"/>
          </p:cNvSpPr>
          <p:nvPr>
            <p:ph type="ftr" sz="quarter" idx="11"/>
          </p:nvPr>
        </p:nvSpPr>
        <p:spPr/>
        <p:txBody>
          <a:bodyPr/>
          <a:lstStyle>
            <a:lvl1pPr>
              <a:defRPr/>
            </a:lvl1pPr>
          </a:lstStyle>
          <a:p>
            <a:endParaRPr lang="zh-TW" altLang="en-US"/>
          </a:p>
        </p:txBody>
      </p:sp>
      <p:sp>
        <p:nvSpPr>
          <p:cNvPr id="9" name="投影片編號版面配置區 5"/>
          <p:cNvSpPr>
            <a:spLocks noGrp="1"/>
          </p:cNvSpPr>
          <p:nvPr>
            <p:ph type="sldNum" sz="quarter" idx="12"/>
          </p:nvPr>
        </p:nvSpPr>
        <p:spPr/>
        <p:txBody>
          <a:bodyPr/>
          <a:lstStyle>
            <a:lvl1pPr>
              <a:defRPr/>
            </a:lvl1p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11330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43" y="1588"/>
            <a:ext cx="9141914" cy="685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fld id="{48D556A9-9C84-4C7C-A9DB-966829CA44E6}" type="datetime1">
              <a:rPr lang="zh-TW" altLang="en-US" smtClean="0"/>
              <a:t>2019/1/22</a:t>
            </a:fld>
            <a:endParaRPr lang="zh-TW" altLang="en-US"/>
          </a:p>
        </p:txBody>
      </p:sp>
      <p:sp>
        <p:nvSpPr>
          <p:cNvPr id="8" name="頁尾版面配置區 4"/>
          <p:cNvSpPr>
            <a:spLocks noGrp="1"/>
          </p:cNvSpPr>
          <p:nvPr>
            <p:ph type="ftr" sz="quarter" idx="11"/>
          </p:nvPr>
        </p:nvSpPr>
        <p:spPr/>
        <p:txBody>
          <a:bodyPr/>
          <a:lstStyle>
            <a:lvl1pPr>
              <a:defRPr/>
            </a:lvl1pPr>
          </a:lstStyle>
          <a:p>
            <a:endParaRPr lang="zh-TW" altLang="en-US"/>
          </a:p>
        </p:txBody>
      </p:sp>
      <p:sp>
        <p:nvSpPr>
          <p:cNvPr id="9" name="投影片編號版面配置區 5"/>
          <p:cNvSpPr>
            <a:spLocks noGrp="1"/>
          </p:cNvSpPr>
          <p:nvPr>
            <p:ph type="sldNum" sz="quarter" idx="12"/>
          </p:nvPr>
        </p:nvSpPr>
        <p:spPr/>
        <p:txBody>
          <a:bodyPr/>
          <a:lstStyle>
            <a:lvl1pPr>
              <a:defRPr/>
            </a:lvl1p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680655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2046095-655F-4E66-B298-92581EDACB13}" type="datetime1">
              <a:rPr lang="zh-TW" altLang="en-US" smtClean="0"/>
              <a:t>2019/1/22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1325633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6C20252-FB13-4131-98F5-4C5A4B652334}" type="datetime1">
              <a:rPr lang="zh-TW" altLang="en-US" smtClean="0"/>
              <a:t>2019/1/22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3922719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5DC7D14-6A68-49D4-B2FC-5285D24532B3}" type="datetime1">
              <a:rPr lang="zh-TW" altLang="en-US" smtClean="0"/>
              <a:t>2019/1/22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1932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88" y="0"/>
            <a:ext cx="9141912" cy="685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79512" y="275691"/>
            <a:ext cx="6408712" cy="936625"/>
          </a:xfrm>
        </p:spPr>
        <p:txBody>
          <a:body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457200" y="1628800"/>
            <a:ext cx="8229600" cy="453650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7" name="日期版面配置區 3"/>
          <p:cNvSpPr>
            <a:spLocks noGrp="1"/>
          </p:cNvSpPr>
          <p:nvPr>
            <p:ph type="dt" sz="half" idx="10"/>
          </p:nvPr>
        </p:nvSpPr>
        <p:spPr/>
        <p:txBody>
          <a:bodyPr/>
          <a:lstStyle>
            <a:lvl1pPr>
              <a:defRPr/>
            </a:lvl1pPr>
          </a:lstStyle>
          <a:p>
            <a:fld id="{206DB1DD-2259-43F7-93D3-E5025D244255}" type="datetime1">
              <a:rPr lang="zh-TW" altLang="en-US" smtClean="0"/>
              <a:t>2019/1/22</a:t>
            </a:fld>
            <a:endParaRPr lang="zh-TW" altLang="en-US"/>
          </a:p>
        </p:txBody>
      </p:sp>
      <p:sp>
        <p:nvSpPr>
          <p:cNvPr id="8" name="頁尾版面配置區 4"/>
          <p:cNvSpPr>
            <a:spLocks noGrp="1"/>
          </p:cNvSpPr>
          <p:nvPr>
            <p:ph type="ftr" sz="quarter" idx="11"/>
          </p:nvPr>
        </p:nvSpPr>
        <p:spPr/>
        <p:txBody>
          <a:bodyPr/>
          <a:lstStyle>
            <a:lvl1pPr>
              <a:defRPr/>
            </a:lvl1pPr>
          </a:lstStyle>
          <a:p>
            <a:endParaRPr lang="zh-TW" altLang="en-US"/>
          </a:p>
        </p:txBody>
      </p:sp>
      <p:sp>
        <p:nvSpPr>
          <p:cNvPr id="9" name="投影片編號版面配置區 5"/>
          <p:cNvSpPr>
            <a:spLocks noGrp="1"/>
          </p:cNvSpPr>
          <p:nvPr>
            <p:ph type="sldNum" sz="quarter" idx="12"/>
          </p:nvPr>
        </p:nvSpPr>
        <p:spPr/>
        <p:txBody>
          <a:bodyPr/>
          <a:lstStyle>
            <a:lvl1pPr>
              <a:defRPr/>
            </a:lvl1p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1226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標題及物件">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87" y="0"/>
            <a:ext cx="9141912" cy="685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日期版面配置區 3"/>
          <p:cNvSpPr>
            <a:spLocks noGrp="1"/>
          </p:cNvSpPr>
          <p:nvPr>
            <p:ph type="dt" sz="half" idx="10"/>
          </p:nvPr>
        </p:nvSpPr>
        <p:spPr/>
        <p:txBody>
          <a:bodyPr/>
          <a:lstStyle>
            <a:lvl1pPr>
              <a:defRPr/>
            </a:lvl1pPr>
          </a:lstStyle>
          <a:p>
            <a:fld id="{6B7368E2-349B-406E-B37A-82BEF9E6ABC3}" type="datetime1">
              <a:rPr lang="zh-TW" altLang="en-US" smtClean="0"/>
              <a:t>2019/1/22</a:t>
            </a:fld>
            <a:endParaRPr lang="zh-TW" altLang="en-US"/>
          </a:p>
        </p:txBody>
      </p:sp>
      <p:sp>
        <p:nvSpPr>
          <p:cNvPr id="8" name="頁尾版面配置區 4"/>
          <p:cNvSpPr>
            <a:spLocks noGrp="1"/>
          </p:cNvSpPr>
          <p:nvPr>
            <p:ph type="ftr" sz="quarter" idx="11"/>
          </p:nvPr>
        </p:nvSpPr>
        <p:spPr/>
        <p:txBody>
          <a:bodyPr/>
          <a:lstStyle>
            <a:lvl1pPr>
              <a:defRPr/>
            </a:lvl1pPr>
          </a:lstStyle>
          <a:p>
            <a:endParaRPr lang="zh-TW" altLang="en-US"/>
          </a:p>
        </p:txBody>
      </p:sp>
      <p:sp>
        <p:nvSpPr>
          <p:cNvPr id="9" name="投影片編號版面配置區 5"/>
          <p:cNvSpPr>
            <a:spLocks noGrp="1"/>
          </p:cNvSpPr>
          <p:nvPr>
            <p:ph type="sldNum" sz="quarter" idx="12"/>
          </p:nvPr>
        </p:nvSpPr>
        <p:spPr/>
        <p:txBody>
          <a:bodyPr/>
          <a:lstStyle>
            <a:lvl1pPr>
              <a:defRPr/>
            </a:lvl1pPr>
          </a:lstStyle>
          <a:p>
            <a:fld id="{AE8447C8-9DA9-473A-8CC2-468957272418}" type="slidenum">
              <a:rPr lang="zh-TW" altLang="en-US" smtClean="0"/>
              <a:pPr/>
              <a:t>‹#›</a:t>
            </a:fld>
            <a:endParaRPr lang="zh-TW" altLang="en-US"/>
          </a:p>
        </p:txBody>
      </p:sp>
      <p:sp>
        <p:nvSpPr>
          <p:cNvPr id="12" name="標題 1"/>
          <p:cNvSpPr>
            <a:spLocks noGrp="1"/>
          </p:cNvSpPr>
          <p:nvPr>
            <p:ph type="title"/>
          </p:nvPr>
        </p:nvSpPr>
        <p:spPr>
          <a:xfrm>
            <a:off x="179512" y="275691"/>
            <a:ext cx="6408712" cy="936625"/>
          </a:xfrm>
        </p:spPr>
        <p:txBody>
          <a:bodyPr/>
          <a:lstStyle/>
          <a:p>
            <a:r>
              <a:rPr lang="zh-TW" altLang="en-US" smtClean="0"/>
              <a:t>按一下以編輯母片標題樣式</a:t>
            </a:r>
            <a:endParaRPr lang="zh-TW" altLang="en-US" dirty="0"/>
          </a:p>
        </p:txBody>
      </p:sp>
      <p:sp>
        <p:nvSpPr>
          <p:cNvPr id="13" name="內容版面配置區 2"/>
          <p:cNvSpPr>
            <a:spLocks noGrp="1"/>
          </p:cNvSpPr>
          <p:nvPr>
            <p:ph idx="1"/>
          </p:nvPr>
        </p:nvSpPr>
        <p:spPr>
          <a:xfrm>
            <a:off x="457200" y="1628800"/>
            <a:ext cx="8229600" cy="4536503"/>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Tree>
    <p:extLst>
      <p:ext uri="{BB962C8B-B14F-4D97-AF65-F5344CB8AC3E}">
        <p14:creationId xmlns:p14="http://schemas.microsoft.com/office/powerpoint/2010/main" val="362341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區段標題">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86" y="0"/>
            <a:ext cx="9141914" cy="685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907704" y="2060848"/>
            <a:ext cx="5328592" cy="3017157"/>
          </a:xfrm>
        </p:spPr>
        <p:txBody>
          <a:bodyPr anchor="t"/>
          <a:lstStyle>
            <a:lvl1pPr algn="ctr">
              <a:lnSpc>
                <a:spcPct val="100000"/>
              </a:lnSpc>
              <a:defRPr sz="6600" b="1" cap="all"/>
            </a:lvl1pPr>
          </a:lstStyle>
          <a:p>
            <a:r>
              <a:rPr lang="zh-TW" altLang="en-US" smtClean="0"/>
              <a:t>按一下以編輯母片標題樣式</a:t>
            </a:r>
            <a:endParaRPr lang="zh-TW" altLang="en-US" dirty="0"/>
          </a:p>
        </p:txBody>
      </p:sp>
      <p:sp>
        <p:nvSpPr>
          <p:cNvPr id="6" name="日期版面配置區 3"/>
          <p:cNvSpPr>
            <a:spLocks noGrp="1"/>
          </p:cNvSpPr>
          <p:nvPr>
            <p:ph type="dt" sz="half" idx="10"/>
          </p:nvPr>
        </p:nvSpPr>
        <p:spPr/>
        <p:txBody>
          <a:bodyPr/>
          <a:lstStyle>
            <a:lvl1pPr>
              <a:defRPr/>
            </a:lvl1pPr>
          </a:lstStyle>
          <a:p>
            <a:fld id="{F48BC9B6-5E94-489C-8BAB-ED817707502B}" type="datetime1">
              <a:rPr lang="zh-TW" altLang="en-US" smtClean="0"/>
              <a:t>2019/1/22</a:t>
            </a:fld>
            <a:endParaRPr lang="zh-TW" altLang="en-US"/>
          </a:p>
        </p:txBody>
      </p:sp>
      <p:sp>
        <p:nvSpPr>
          <p:cNvPr id="7" name="頁尾版面配置區 4"/>
          <p:cNvSpPr>
            <a:spLocks noGrp="1"/>
          </p:cNvSpPr>
          <p:nvPr>
            <p:ph type="ftr" sz="quarter" idx="11"/>
          </p:nvPr>
        </p:nvSpPr>
        <p:spPr/>
        <p:txBody>
          <a:bodyPr/>
          <a:lstStyle>
            <a:lvl1pPr>
              <a:defRPr/>
            </a:lvl1pPr>
          </a:lstStyle>
          <a:p>
            <a:endParaRPr lang="zh-TW" altLang="en-US"/>
          </a:p>
        </p:txBody>
      </p:sp>
      <p:sp>
        <p:nvSpPr>
          <p:cNvPr id="8" name="投影片編號版面配置區 5"/>
          <p:cNvSpPr>
            <a:spLocks noGrp="1"/>
          </p:cNvSpPr>
          <p:nvPr>
            <p:ph type="sldNum" sz="quarter" idx="12"/>
          </p:nvPr>
        </p:nvSpPr>
        <p:spPr/>
        <p:txBody>
          <a:bodyPr/>
          <a:lstStyle>
            <a:lvl1pPr>
              <a:defRPr/>
            </a:lvl1p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263956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86" y="-2505"/>
            <a:ext cx="9141914" cy="685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3008" y="1412776"/>
            <a:ext cx="4042792" cy="47525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內容版面配置區 3"/>
          <p:cNvSpPr>
            <a:spLocks noGrp="1"/>
          </p:cNvSpPr>
          <p:nvPr>
            <p:ph sz="half" idx="2"/>
          </p:nvPr>
        </p:nvSpPr>
        <p:spPr>
          <a:xfrm>
            <a:off x="4644008" y="1412776"/>
            <a:ext cx="4042792" cy="47525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日期版面配置區 3"/>
          <p:cNvSpPr>
            <a:spLocks noGrp="1"/>
          </p:cNvSpPr>
          <p:nvPr>
            <p:ph type="dt" sz="half" idx="10"/>
          </p:nvPr>
        </p:nvSpPr>
        <p:spPr/>
        <p:txBody>
          <a:bodyPr/>
          <a:lstStyle>
            <a:lvl1pPr>
              <a:defRPr/>
            </a:lvl1pPr>
          </a:lstStyle>
          <a:p>
            <a:fld id="{413B8AC3-07EC-4959-A32D-4196874FD7FF}" type="datetime1">
              <a:rPr lang="zh-TW" altLang="en-US" smtClean="0"/>
              <a:t>2019/1/22</a:t>
            </a:fld>
            <a:endParaRPr lang="zh-TW" altLang="en-US"/>
          </a:p>
        </p:txBody>
      </p:sp>
      <p:sp>
        <p:nvSpPr>
          <p:cNvPr id="9" name="頁尾版面配置區 4"/>
          <p:cNvSpPr>
            <a:spLocks noGrp="1"/>
          </p:cNvSpPr>
          <p:nvPr>
            <p:ph type="ftr" sz="quarter" idx="11"/>
          </p:nvPr>
        </p:nvSpPr>
        <p:spPr/>
        <p:txBody>
          <a:bodyPr/>
          <a:lstStyle>
            <a:lvl1pPr>
              <a:defRPr/>
            </a:lvl1pPr>
          </a:lstStyle>
          <a:p>
            <a:endParaRPr lang="zh-TW" altLang="en-US"/>
          </a:p>
        </p:txBody>
      </p:sp>
      <p:sp>
        <p:nvSpPr>
          <p:cNvPr id="10" name="投影片編號版面配置區 5"/>
          <p:cNvSpPr>
            <a:spLocks noGrp="1"/>
          </p:cNvSpPr>
          <p:nvPr>
            <p:ph type="sldNum" sz="quarter" idx="12"/>
          </p:nvPr>
        </p:nvSpPr>
        <p:spPr/>
        <p:txBody>
          <a:bodyPr/>
          <a:lstStyle>
            <a:lvl1pPr>
              <a:defRPr/>
            </a:lvl1p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248914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43" y="3175"/>
            <a:ext cx="9141914"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7" name="內容版面配置區 2"/>
          <p:cNvSpPr>
            <a:spLocks noGrp="1"/>
          </p:cNvSpPr>
          <p:nvPr>
            <p:ph idx="1"/>
          </p:nvPr>
        </p:nvSpPr>
        <p:spPr>
          <a:xfrm>
            <a:off x="457200" y="1412776"/>
            <a:ext cx="8229600" cy="475252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8" name="日期版面配置區 3"/>
          <p:cNvSpPr>
            <a:spLocks noGrp="1"/>
          </p:cNvSpPr>
          <p:nvPr>
            <p:ph type="dt" sz="half" idx="10"/>
          </p:nvPr>
        </p:nvSpPr>
        <p:spPr/>
        <p:txBody>
          <a:bodyPr/>
          <a:lstStyle>
            <a:lvl1pPr>
              <a:defRPr/>
            </a:lvl1pPr>
          </a:lstStyle>
          <a:p>
            <a:fld id="{5AF02A91-F6E2-405E-90FD-436A7D3B0616}" type="datetime1">
              <a:rPr lang="zh-TW" altLang="en-US" smtClean="0"/>
              <a:t>2019/1/22</a:t>
            </a:fld>
            <a:endParaRPr lang="zh-TW" altLang="en-US"/>
          </a:p>
        </p:txBody>
      </p:sp>
      <p:sp>
        <p:nvSpPr>
          <p:cNvPr id="9" name="頁尾版面配置區 4"/>
          <p:cNvSpPr>
            <a:spLocks noGrp="1"/>
          </p:cNvSpPr>
          <p:nvPr>
            <p:ph type="ftr" sz="quarter" idx="11"/>
          </p:nvPr>
        </p:nvSpPr>
        <p:spPr/>
        <p:txBody>
          <a:bodyPr/>
          <a:lstStyle>
            <a:lvl1pPr>
              <a:defRPr/>
            </a:lvl1pPr>
          </a:lstStyle>
          <a:p>
            <a:endParaRPr lang="zh-TW" altLang="en-US"/>
          </a:p>
        </p:txBody>
      </p:sp>
      <p:sp>
        <p:nvSpPr>
          <p:cNvPr id="10" name="投影片編號版面配置區 5"/>
          <p:cNvSpPr>
            <a:spLocks noGrp="1"/>
          </p:cNvSpPr>
          <p:nvPr>
            <p:ph type="sldNum" sz="quarter" idx="12"/>
          </p:nvPr>
        </p:nvSpPr>
        <p:spPr/>
        <p:txBody>
          <a:bodyPr/>
          <a:lstStyle>
            <a:lvl1pPr>
              <a:defRPr/>
            </a:lvl1p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55197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只有標題">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43" y="34055"/>
            <a:ext cx="9141914" cy="685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7" name="內容版面配置區 2"/>
          <p:cNvSpPr>
            <a:spLocks noGrp="1"/>
          </p:cNvSpPr>
          <p:nvPr>
            <p:ph idx="1"/>
          </p:nvPr>
        </p:nvSpPr>
        <p:spPr>
          <a:xfrm>
            <a:off x="457200" y="1412776"/>
            <a:ext cx="8229600" cy="475252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8" name="日期版面配置區 3"/>
          <p:cNvSpPr>
            <a:spLocks noGrp="1"/>
          </p:cNvSpPr>
          <p:nvPr>
            <p:ph type="dt" sz="half" idx="10"/>
          </p:nvPr>
        </p:nvSpPr>
        <p:spPr/>
        <p:txBody>
          <a:bodyPr/>
          <a:lstStyle>
            <a:lvl1pPr>
              <a:defRPr/>
            </a:lvl1pPr>
          </a:lstStyle>
          <a:p>
            <a:fld id="{8D433A8B-F5AB-40A2-9612-827B26E9D73B}" type="datetime1">
              <a:rPr lang="zh-TW" altLang="en-US" smtClean="0"/>
              <a:t>2019/1/22</a:t>
            </a:fld>
            <a:endParaRPr lang="zh-TW" altLang="en-US"/>
          </a:p>
        </p:txBody>
      </p:sp>
      <p:sp>
        <p:nvSpPr>
          <p:cNvPr id="9" name="頁尾版面配置區 4"/>
          <p:cNvSpPr>
            <a:spLocks noGrp="1"/>
          </p:cNvSpPr>
          <p:nvPr>
            <p:ph type="ftr" sz="quarter" idx="11"/>
          </p:nvPr>
        </p:nvSpPr>
        <p:spPr/>
        <p:txBody>
          <a:bodyPr/>
          <a:lstStyle>
            <a:lvl1pPr>
              <a:defRPr/>
            </a:lvl1pPr>
          </a:lstStyle>
          <a:p>
            <a:endParaRPr lang="zh-TW" altLang="en-US"/>
          </a:p>
        </p:txBody>
      </p:sp>
      <p:sp>
        <p:nvSpPr>
          <p:cNvPr id="10" name="投影片編號版面配置區 5"/>
          <p:cNvSpPr>
            <a:spLocks noGrp="1"/>
          </p:cNvSpPr>
          <p:nvPr>
            <p:ph type="sldNum" sz="quarter" idx="12"/>
          </p:nvPr>
        </p:nvSpPr>
        <p:spPr/>
        <p:txBody>
          <a:bodyPr/>
          <a:lstStyle>
            <a:lvl1pPr>
              <a:defRPr/>
            </a:lvl1p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163143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3175"/>
            <a:ext cx="9141912" cy="685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日期版面配置區 3"/>
          <p:cNvSpPr>
            <a:spLocks noGrp="1"/>
          </p:cNvSpPr>
          <p:nvPr>
            <p:ph type="dt" sz="half" idx="10"/>
          </p:nvPr>
        </p:nvSpPr>
        <p:spPr/>
        <p:txBody>
          <a:bodyPr/>
          <a:lstStyle>
            <a:lvl1pPr>
              <a:defRPr/>
            </a:lvl1pPr>
          </a:lstStyle>
          <a:p>
            <a:fld id="{625092B1-3A96-433E-A7BA-843568ADD1B3}" type="datetime1">
              <a:rPr lang="zh-TW" altLang="en-US" smtClean="0"/>
              <a:t>2019/1/22</a:t>
            </a:fld>
            <a:endParaRPr lang="zh-TW" altLang="en-US"/>
          </a:p>
        </p:txBody>
      </p:sp>
      <p:sp>
        <p:nvSpPr>
          <p:cNvPr id="6" name="頁尾版面配置區 4"/>
          <p:cNvSpPr>
            <a:spLocks noGrp="1"/>
          </p:cNvSpPr>
          <p:nvPr>
            <p:ph type="ftr" sz="quarter" idx="11"/>
          </p:nvPr>
        </p:nvSpPr>
        <p:spPr/>
        <p:txBody>
          <a:bodyPr/>
          <a:lstStyle>
            <a:lvl1pPr>
              <a:defRPr/>
            </a:lvl1pPr>
          </a:lstStyle>
          <a:p>
            <a:endParaRPr lang="zh-TW" altLang="en-US"/>
          </a:p>
        </p:txBody>
      </p:sp>
      <p:sp>
        <p:nvSpPr>
          <p:cNvPr id="7" name="投影片編號版面配置區 5"/>
          <p:cNvSpPr>
            <a:spLocks noGrp="1"/>
          </p:cNvSpPr>
          <p:nvPr>
            <p:ph type="sldNum" sz="quarter" idx="12"/>
          </p:nvPr>
        </p:nvSpPr>
        <p:spPr/>
        <p:txBody>
          <a:bodyPr/>
          <a:lstStyle>
            <a:lvl1pPr>
              <a:defRPr/>
            </a:lvl1p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16041605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86" y="-3250"/>
            <a:ext cx="9141914" cy="685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8" name="日期版面配置區 3"/>
          <p:cNvSpPr>
            <a:spLocks noGrp="1"/>
          </p:cNvSpPr>
          <p:nvPr>
            <p:ph type="dt" sz="half" idx="10"/>
          </p:nvPr>
        </p:nvSpPr>
        <p:spPr/>
        <p:txBody>
          <a:bodyPr/>
          <a:lstStyle>
            <a:lvl1pPr>
              <a:defRPr/>
            </a:lvl1pPr>
          </a:lstStyle>
          <a:p>
            <a:fld id="{4ACB1D6A-F71A-4448-A257-EDF8999C3EB4}" type="datetime1">
              <a:rPr lang="zh-TW" altLang="en-US" smtClean="0"/>
              <a:t>2019/1/22</a:t>
            </a:fld>
            <a:endParaRPr lang="zh-TW" altLang="en-US"/>
          </a:p>
        </p:txBody>
      </p:sp>
      <p:sp>
        <p:nvSpPr>
          <p:cNvPr id="9" name="頁尾版面配置區 4"/>
          <p:cNvSpPr>
            <a:spLocks noGrp="1"/>
          </p:cNvSpPr>
          <p:nvPr>
            <p:ph type="ftr" sz="quarter" idx="11"/>
          </p:nvPr>
        </p:nvSpPr>
        <p:spPr/>
        <p:txBody>
          <a:bodyPr/>
          <a:lstStyle>
            <a:lvl1pPr>
              <a:defRPr/>
            </a:lvl1pPr>
          </a:lstStyle>
          <a:p>
            <a:endParaRPr lang="zh-TW" altLang="en-US"/>
          </a:p>
        </p:txBody>
      </p:sp>
      <p:sp>
        <p:nvSpPr>
          <p:cNvPr id="10" name="投影片編號版面配置區 5"/>
          <p:cNvSpPr>
            <a:spLocks noGrp="1"/>
          </p:cNvSpPr>
          <p:nvPr>
            <p:ph type="sldNum" sz="quarter" idx="12"/>
          </p:nvPr>
        </p:nvSpPr>
        <p:spPr/>
        <p:txBody>
          <a:bodyPr/>
          <a:lstStyle>
            <a:lvl1pPr>
              <a:defRPr/>
            </a:lvl1p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176377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115888"/>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196975"/>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fld id="{7A6A809A-2027-4A3C-B947-AABCC96E85AE}" type="datetime1">
              <a:rPr lang="zh-TW" altLang="en-US" smtClean="0"/>
              <a:t>2019/1/22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endParaRPr lang="zh-TW" altLang="en-US"/>
          </a:p>
        </p:txBody>
      </p:sp>
      <p:sp>
        <p:nvSpPr>
          <p:cNvPr id="6" name="投影片編號版面配置區 5"/>
          <p:cNvSpPr>
            <a:spLocks noGrp="1"/>
          </p:cNvSpPr>
          <p:nvPr>
            <p:ph type="sldNum" sz="quarter" idx="4"/>
          </p:nvPr>
        </p:nvSpPr>
        <p:spPr>
          <a:xfrm>
            <a:off x="6975475" y="651986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b="1" i="1">
                <a:solidFill>
                  <a:schemeClr val="bg1"/>
                </a:solidFill>
                <a:ea typeface="標楷體" panose="03000509000000000000" pitchFamily="65" charset="-120"/>
                <a:cs typeface="Arial" panose="020B0604020202020204" pitchFamily="34" charset="0"/>
              </a:defRPr>
            </a:lvl1pPr>
          </a:lstStyle>
          <a:p>
            <a:fld id="{AE8447C8-9DA9-473A-8CC2-468957272418}" type="slidenum">
              <a:rPr lang="zh-TW" altLang="en-US" smtClean="0"/>
              <a:pPr/>
              <a:t>‹#›</a:t>
            </a:fld>
            <a:endParaRPr lang="zh-TW" altLang="en-US"/>
          </a:p>
        </p:txBody>
      </p:sp>
    </p:spTree>
    <p:extLst>
      <p:ext uri="{BB962C8B-B14F-4D97-AF65-F5344CB8AC3E}">
        <p14:creationId xmlns:p14="http://schemas.microsoft.com/office/powerpoint/2010/main" val="3943860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rtl="0" eaLnBrk="1" fontAlgn="base" hangingPunct="1">
        <a:lnSpc>
          <a:spcPts val="4300"/>
        </a:lnSpc>
        <a:spcBef>
          <a:spcPct val="0"/>
        </a:spcBef>
        <a:spcAft>
          <a:spcPct val="0"/>
        </a:spcAft>
        <a:defRPr sz="4000" b="1" kern="1200">
          <a:solidFill>
            <a:schemeClr val="tx1"/>
          </a:solidFill>
          <a:latin typeface="+mj-lt"/>
          <a:ea typeface="+mj-ea"/>
          <a:cs typeface="+mj-cs"/>
        </a:defRPr>
      </a:lvl1pPr>
      <a:lvl2pPr algn="ctr" rtl="0" eaLnBrk="1" fontAlgn="base" hangingPunct="1">
        <a:lnSpc>
          <a:spcPts val="4300"/>
        </a:lnSpc>
        <a:spcBef>
          <a:spcPct val="0"/>
        </a:spcBef>
        <a:spcAft>
          <a:spcPct val="0"/>
        </a:spcAft>
        <a:defRPr sz="4000" b="1">
          <a:solidFill>
            <a:schemeClr val="tx1"/>
          </a:solidFill>
          <a:latin typeface="Constantia" pitchFamily="18" charset="0"/>
          <a:ea typeface="標楷體" pitchFamily="65" charset="-120"/>
        </a:defRPr>
      </a:lvl2pPr>
      <a:lvl3pPr algn="ctr" rtl="0" eaLnBrk="1" fontAlgn="base" hangingPunct="1">
        <a:lnSpc>
          <a:spcPts val="4300"/>
        </a:lnSpc>
        <a:spcBef>
          <a:spcPct val="0"/>
        </a:spcBef>
        <a:spcAft>
          <a:spcPct val="0"/>
        </a:spcAft>
        <a:defRPr sz="4000" b="1">
          <a:solidFill>
            <a:schemeClr val="tx1"/>
          </a:solidFill>
          <a:latin typeface="Constantia" pitchFamily="18" charset="0"/>
          <a:ea typeface="標楷體" pitchFamily="65" charset="-120"/>
        </a:defRPr>
      </a:lvl3pPr>
      <a:lvl4pPr algn="ctr" rtl="0" eaLnBrk="1" fontAlgn="base" hangingPunct="1">
        <a:lnSpc>
          <a:spcPts val="4300"/>
        </a:lnSpc>
        <a:spcBef>
          <a:spcPct val="0"/>
        </a:spcBef>
        <a:spcAft>
          <a:spcPct val="0"/>
        </a:spcAft>
        <a:defRPr sz="4000" b="1">
          <a:solidFill>
            <a:schemeClr val="tx1"/>
          </a:solidFill>
          <a:latin typeface="Constantia" pitchFamily="18" charset="0"/>
          <a:ea typeface="標楷體" pitchFamily="65" charset="-120"/>
        </a:defRPr>
      </a:lvl4pPr>
      <a:lvl5pPr algn="ctr" rtl="0" eaLnBrk="1" fontAlgn="base" hangingPunct="1">
        <a:lnSpc>
          <a:spcPts val="4300"/>
        </a:lnSpc>
        <a:spcBef>
          <a:spcPct val="0"/>
        </a:spcBef>
        <a:spcAft>
          <a:spcPct val="0"/>
        </a:spcAft>
        <a:defRPr sz="4000" b="1">
          <a:solidFill>
            <a:schemeClr val="tx1"/>
          </a:solidFill>
          <a:latin typeface="Constantia" pitchFamily="18" charset="0"/>
          <a:ea typeface="標楷體" pitchFamily="65"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0.wmf"/><Relationship Id="rId5" Type="http://schemas.openxmlformats.org/officeDocument/2006/relationships/image" Target="../media/image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5.wmf"/><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678685" y="3491306"/>
            <a:ext cx="5904656" cy="830997"/>
          </a:xfrm>
          <a:prstGeom prst="rect">
            <a:avLst/>
          </a:prstGeom>
          <a:noFill/>
        </p:spPr>
        <p:txBody>
          <a:bodyPr wrap="square" rtlCol="0">
            <a:spAutoFit/>
          </a:bodyPr>
          <a:lstStyle/>
          <a:p>
            <a:pPr algn="ctr"/>
            <a:r>
              <a:rPr lang="zh-TW" altLang="en-US" sz="4800" b="1" dirty="0" smtClean="0">
                <a:solidFill>
                  <a:schemeClr val="accent1">
                    <a:lumMod val="50000"/>
                  </a:schemeClr>
                </a:solidFill>
                <a:effectLst>
                  <a:reflection blurRad="6350" stA="50000" endA="300" endPos="50000" dist="29997" dir="5400000" sy="-100000" algn="bl" rotWithShape="0"/>
                </a:effectLst>
                <a:latin typeface="微軟正黑體" panose="020B0604030504040204" pitchFamily="34" charset="-120"/>
                <a:ea typeface="微軟正黑體" panose="020B0604030504040204" pitchFamily="34" charset="-120"/>
              </a:rPr>
              <a:t>數學領域</a:t>
            </a:r>
            <a:endParaRPr lang="zh-TW" altLang="en-US" sz="4800" b="1" dirty="0">
              <a:solidFill>
                <a:schemeClr val="accent1">
                  <a:lumMod val="50000"/>
                </a:schemeClr>
              </a:solidFill>
              <a:effectLst>
                <a:reflection blurRad="6350" stA="50000" endA="300" endPos="50000" dist="29997" dir="5400000" sy="-100000" algn="bl" rotWithShape="0"/>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1"/>
          </p:nvPr>
        </p:nvSpPr>
        <p:spPr/>
        <p:txBody>
          <a:bodyPr/>
          <a:lstStyle/>
          <a:p>
            <a:fld id="{AE8447C8-9DA9-473A-8CC2-468957272418}" type="slidenum">
              <a:rPr lang="zh-TW" altLang="en-US" smtClean="0"/>
              <a:pPr/>
              <a:t>1</a:t>
            </a:fld>
            <a:endParaRPr lang="zh-TW" altLang="en-US"/>
          </a:p>
        </p:txBody>
      </p:sp>
      <p:sp>
        <p:nvSpPr>
          <p:cNvPr id="5" name="文字方塊 4"/>
          <p:cNvSpPr txBox="1"/>
          <p:nvPr/>
        </p:nvSpPr>
        <p:spPr>
          <a:xfrm>
            <a:off x="6156176" y="5107133"/>
            <a:ext cx="1440160" cy="369332"/>
          </a:xfrm>
          <a:prstGeom prst="rect">
            <a:avLst/>
          </a:prstGeom>
          <a:noFill/>
        </p:spPr>
        <p:txBody>
          <a:bodyPr wrap="square" rtlCol="0">
            <a:spAutoFit/>
          </a:bodyPr>
          <a:lstStyle/>
          <a:p>
            <a:r>
              <a:rPr lang="en-US" altLang="zh-TW" dirty="0" smtClean="0">
                <a:latin typeface="+mn-lt"/>
              </a:rPr>
              <a:t>Jan.23</a:t>
            </a:r>
            <a:r>
              <a:rPr lang="en-US" altLang="zh-TW" baseline="30000" dirty="0" smtClean="0">
                <a:latin typeface="+mn-lt"/>
              </a:rPr>
              <a:t>th</a:t>
            </a:r>
            <a:r>
              <a:rPr lang="en-US" altLang="zh-TW" dirty="0" smtClean="0">
                <a:latin typeface="+mn-lt"/>
              </a:rPr>
              <a:t>,2019</a:t>
            </a:r>
            <a:endParaRPr lang="zh-TW" altLang="en-US" dirty="0">
              <a:latin typeface="+mn-lt"/>
            </a:endParaRPr>
          </a:p>
        </p:txBody>
      </p:sp>
      <p:sp>
        <p:nvSpPr>
          <p:cNvPr id="7" name="文字方塊 6"/>
          <p:cNvSpPr txBox="1"/>
          <p:nvPr/>
        </p:nvSpPr>
        <p:spPr>
          <a:xfrm>
            <a:off x="2396359" y="4583913"/>
            <a:ext cx="4204138" cy="523220"/>
          </a:xfrm>
          <a:prstGeom prst="rect">
            <a:avLst/>
          </a:prstGeom>
          <a:noFill/>
        </p:spPr>
        <p:txBody>
          <a:bodyPr wrap="square" rtlCol="0">
            <a:spAutoFit/>
          </a:bodyPr>
          <a:lstStyle/>
          <a:p>
            <a:pPr algn="ctr"/>
            <a:r>
              <a:rPr lang="zh-TW" altLang="en-US" sz="2800" dirty="0" smtClean="0">
                <a:latin typeface="標楷體" panose="03000509000000000000" pitchFamily="65" charset="-120"/>
                <a:ea typeface="標楷體" panose="03000509000000000000" pitchFamily="65" charset="-120"/>
              </a:rPr>
              <a:t>房昔梅</a:t>
            </a:r>
            <a:r>
              <a:rPr lang="zh-TW" altLang="en-US" sz="2800" dirty="0" smtClean="0">
                <a:latin typeface="標楷體" panose="03000509000000000000" pitchFamily="65" charset="-120"/>
                <a:ea typeface="標楷體" panose="03000509000000000000" pitchFamily="65" charset="-120"/>
              </a:rPr>
              <a:t>老師、劉金旻主任</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76816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23728" y="2060848"/>
            <a:ext cx="5328592" cy="3017157"/>
          </a:xfrm>
        </p:spPr>
        <p:txBody>
          <a:bodyPr/>
          <a:lstStyle/>
          <a:p>
            <a:r>
              <a:rPr lang="zh-TW" altLang="en-US" dirty="0" smtClean="0"/>
              <a:t>什麼是</a:t>
            </a:r>
            <a:r>
              <a:rPr lang="en-US" altLang="zh-TW" dirty="0" smtClean="0"/>
              <a:t/>
            </a:r>
            <a:br>
              <a:rPr lang="en-US" altLang="zh-TW" dirty="0" smtClean="0"/>
            </a:br>
            <a:r>
              <a:rPr lang="zh-TW" altLang="en-US" dirty="0" smtClean="0">
                <a:solidFill>
                  <a:srgbClr val="FF0000"/>
                </a:solidFill>
              </a:rPr>
              <a:t>標準</a:t>
            </a:r>
            <a:r>
              <a:rPr lang="zh-TW" altLang="en-US" dirty="0" smtClean="0"/>
              <a:t>本位評量？</a:t>
            </a:r>
            <a:endParaRPr lang="zh-TW" altLang="en-US" dirty="0"/>
          </a:p>
        </p:txBody>
      </p:sp>
      <p:sp>
        <p:nvSpPr>
          <p:cNvPr id="3" name="投影片編號版面配置區 2"/>
          <p:cNvSpPr>
            <a:spLocks noGrp="1"/>
          </p:cNvSpPr>
          <p:nvPr>
            <p:ph type="sldNum" sz="quarter" idx="12"/>
          </p:nvPr>
        </p:nvSpPr>
        <p:spPr/>
        <p:txBody>
          <a:bodyPr/>
          <a:lstStyle/>
          <a:p>
            <a:fld id="{AE8447C8-9DA9-473A-8CC2-468957272418}" type="slidenum">
              <a:rPr lang="zh-TW" altLang="en-US" smtClean="0"/>
              <a:pPr/>
              <a:t>10</a:t>
            </a:fld>
            <a:endParaRPr lang="zh-TW" altLang="en-US"/>
          </a:p>
        </p:txBody>
      </p:sp>
    </p:spTree>
    <p:extLst>
      <p:ext uri="{BB962C8B-B14F-4D97-AF65-F5344CB8AC3E}">
        <p14:creationId xmlns:p14="http://schemas.microsoft.com/office/powerpoint/2010/main" val="194186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pPr algn="ctr"/>
            <a:r>
              <a:rPr lang="zh-TW" altLang="en-US" sz="4800" dirty="0" smtClean="0">
                <a:latin typeface="微軟正黑體" panose="020B0604030504040204" pitchFamily="34" charset="-120"/>
                <a:ea typeface="微軟正黑體" panose="020B0604030504040204" pitchFamily="34" charset="-120"/>
              </a:rPr>
              <a:t>常模參照 </a:t>
            </a:r>
            <a:r>
              <a:rPr lang="en-US" altLang="zh-TW" sz="4800" dirty="0" smtClean="0">
                <a:latin typeface="微軟正黑體" panose="020B0604030504040204" pitchFamily="34" charset="-120"/>
                <a:ea typeface="微軟正黑體" panose="020B0604030504040204" pitchFamily="34" charset="-120"/>
              </a:rPr>
              <a:t>vs.</a:t>
            </a:r>
            <a:r>
              <a:rPr lang="zh-TW" altLang="en-US" sz="4800" dirty="0" smtClean="0">
                <a:latin typeface="微軟正黑體" panose="020B0604030504040204" pitchFamily="34" charset="-120"/>
                <a:ea typeface="微軟正黑體" panose="020B0604030504040204" pitchFamily="34" charset="-120"/>
              </a:rPr>
              <a:t>標準參照</a:t>
            </a:r>
          </a:p>
        </p:txBody>
      </p:sp>
      <p:graphicFrame>
        <p:nvGraphicFramePr>
          <p:cNvPr id="7" name="內容版面配置區 1"/>
          <p:cNvGraphicFramePr>
            <a:graphicFrameLocks noGrp="1"/>
          </p:cNvGraphicFramePr>
          <p:nvPr>
            <p:ph idx="1"/>
            <p:extLst>
              <p:ext uri="{D42A27DB-BD31-4B8C-83A1-F6EECF244321}">
                <p14:modId xmlns:p14="http://schemas.microsoft.com/office/powerpoint/2010/main" val="626940262"/>
              </p:ext>
            </p:extLst>
          </p:nvPr>
        </p:nvGraphicFramePr>
        <p:xfrm>
          <a:off x="628650" y="1916832"/>
          <a:ext cx="7886700" cy="4162425"/>
        </p:xfrm>
        <a:graphic>
          <a:graphicData uri="http://schemas.openxmlformats.org/drawingml/2006/table">
            <a:tbl>
              <a:tblPr firstRow="1" bandRow="1">
                <a:tableStyleId>{5C22544A-7EE6-4342-B048-85BDC9FD1C3A}</a:tableStyleId>
              </a:tblPr>
              <a:tblGrid>
                <a:gridCol w="1597089">
                  <a:extLst>
                    <a:ext uri="{9D8B030D-6E8A-4147-A177-3AD203B41FA5}">
                      <a16:colId xmlns:a16="http://schemas.microsoft.com/office/drawing/2014/main" val="20000"/>
                    </a:ext>
                  </a:extLst>
                </a:gridCol>
                <a:gridCol w="3174353">
                  <a:extLst>
                    <a:ext uri="{9D8B030D-6E8A-4147-A177-3AD203B41FA5}">
                      <a16:colId xmlns:a16="http://schemas.microsoft.com/office/drawing/2014/main" val="20001"/>
                    </a:ext>
                  </a:extLst>
                </a:gridCol>
                <a:gridCol w="3115258">
                  <a:extLst>
                    <a:ext uri="{9D8B030D-6E8A-4147-A177-3AD203B41FA5}">
                      <a16:colId xmlns:a16="http://schemas.microsoft.com/office/drawing/2014/main" val="20002"/>
                    </a:ext>
                  </a:extLst>
                </a:gridCol>
              </a:tblGrid>
              <a:tr h="519923">
                <a:tc>
                  <a:txBody>
                    <a:bodyPr/>
                    <a:lstStyle/>
                    <a:p>
                      <a:pPr algn="ctr">
                        <a:spcBef>
                          <a:spcPts val="1200"/>
                        </a:spcBef>
                      </a:pPr>
                      <a:endParaRPr lang="zh-TW" altLang="en-US" sz="2000" dirty="0">
                        <a:latin typeface="微軟正黑體" panose="020B0604030504040204" pitchFamily="34" charset="-120"/>
                        <a:ea typeface="微軟正黑體" panose="020B0604030504040204" pitchFamily="34" charset="-120"/>
                        <a:cs typeface="Times New Roman" pitchFamily="18" charset="0"/>
                      </a:endParaRPr>
                    </a:p>
                  </a:txBody>
                  <a:tcPr marL="87630" marR="87630" marT="45722" marB="45722" anchor="ctr"/>
                </a:tc>
                <a:tc>
                  <a:txBody>
                    <a:bodyPr/>
                    <a:lstStyle/>
                    <a:p>
                      <a:pPr algn="ctr">
                        <a:spcBef>
                          <a:spcPts val="1200"/>
                        </a:spcBef>
                      </a:pPr>
                      <a:r>
                        <a:rPr lang="zh-TW" altLang="en-US" sz="2800" dirty="0" smtClean="0">
                          <a:latin typeface="微軟正黑體" panose="020B0604030504040204" pitchFamily="34" charset="-120"/>
                          <a:ea typeface="微軟正黑體" panose="020B0604030504040204" pitchFamily="34" charset="-120"/>
                          <a:cs typeface="Times New Roman" pitchFamily="18" charset="0"/>
                        </a:rPr>
                        <a:t>常模參照</a:t>
                      </a:r>
                      <a:endParaRPr lang="zh-TW" altLang="en-US" sz="2800" dirty="0">
                        <a:latin typeface="微軟正黑體" panose="020B0604030504040204" pitchFamily="34" charset="-120"/>
                        <a:ea typeface="微軟正黑體" panose="020B0604030504040204" pitchFamily="34" charset="-120"/>
                        <a:cs typeface="Times New Roman" pitchFamily="18" charset="0"/>
                      </a:endParaRPr>
                    </a:p>
                  </a:txBody>
                  <a:tcPr marL="87630" marR="87630" marT="45722" marB="45722" anchor="ctr"/>
                </a:tc>
                <a:tc>
                  <a:txBody>
                    <a:bodyPr/>
                    <a:lstStyle/>
                    <a:p>
                      <a:pPr algn="ctr">
                        <a:spcBef>
                          <a:spcPts val="1200"/>
                        </a:spcBef>
                      </a:pPr>
                      <a:r>
                        <a:rPr lang="zh-TW" altLang="en-US" sz="2800" dirty="0" smtClean="0">
                          <a:latin typeface="微軟正黑體" panose="020B0604030504040204" pitchFamily="34" charset="-120"/>
                          <a:ea typeface="微軟正黑體" panose="020B0604030504040204" pitchFamily="34" charset="-120"/>
                          <a:cs typeface="Times New Roman" pitchFamily="18" charset="0"/>
                        </a:rPr>
                        <a:t>標準參照</a:t>
                      </a:r>
                      <a:endParaRPr lang="zh-TW" altLang="en-US" sz="2800" dirty="0">
                        <a:latin typeface="微軟正黑體" panose="020B0604030504040204" pitchFamily="34" charset="-120"/>
                        <a:ea typeface="微軟正黑體" panose="020B0604030504040204" pitchFamily="34" charset="-120"/>
                        <a:cs typeface="Times New Roman" pitchFamily="18" charset="0"/>
                      </a:endParaRPr>
                    </a:p>
                  </a:txBody>
                  <a:tcPr marL="87630" marR="87630" marT="45722" marB="45722" anchor="ctr"/>
                </a:tc>
                <a:extLst>
                  <a:ext uri="{0D108BD9-81ED-4DB2-BD59-A6C34878D82A}">
                    <a16:rowId xmlns:a16="http://schemas.microsoft.com/office/drawing/2014/main" val="10000"/>
                  </a:ext>
                </a:extLst>
              </a:tr>
              <a:tr h="897402">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zh-TW" altLang="en-US" sz="2400" b="1" dirty="0" smtClean="0">
                          <a:latin typeface="微軟正黑體" panose="020B0604030504040204" pitchFamily="34" charset="-120"/>
                          <a:ea typeface="微軟正黑體" panose="020B0604030504040204" pitchFamily="34" charset="-120"/>
                          <a:cs typeface="Times New Roman" pitchFamily="18" charset="0"/>
                        </a:rPr>
                        <a:t>參考對象</a:t>
                      </a:r>
                    </a:p>
                  </a:txBody>
                  <a:tcPr marL="87630" marR="87630" marT="45722" marB="45722" anchor="ct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zh-TW" altLang="en-US" sz="2000" dirty="0" smtClean="0">
                          <a:latin typeface="微軟正黑體" panose="020B0604030504040204" pitchFamily="34" charset="-120"/>
                          <a:ea typeface="微軟正黑體" panose="020B0604030504040204" pitchFamily="34" charset="-120"/>
                          <a:cs typeface="Times New Roman" pitchFamily="18" charset="0"/>
                        </a:rPr>
                        <a:t>他人評量結果</a:t>
                      </a:r>
                      <a:endParaRPr lang="en-US" altLang="zh-TW" sz="2000" dirty="0" smtClean="0">
                        <a:latin typeface="微軟正黑體" panose="020B0604030504040204" pitchFamily="34" charset="-120"/>
                        <a:ea typeface="微軟正黑體" panose="020B0604030504040204" pitchFamily="34" charset="-120"/>
                        <a:cs typeface="Times New Roman" pitchFamily="18" charset="0"/>
                      </a:endParaRPr>
                    </a:p>
                    <a:p>
                      <a:pPr marL="0" marR="0" indent="0" algn="l" defTabSz="914400" rtl="0" eaLnBrk="1" fontAlgn="auto" latinLnBrk="0" hangingPunct="1">
                        <a:lnSpc>
                          <a:spcPct val="100000"/>
                        </a:lnSpc>
                        <a:spcBef>
                          <a:spcPts val="1200"/>
                        </a:spcBef>
                        <a:spcAft>
                          <a:spcPts val="0"/>
                        </a:spcAft>
                        <a:buClrTx/>
                        <a:buSzTx/>
                        <a:buFontTx/>
                        <a:buNone/>
                        <a:tabLst/>
                        <a:defRPr/>
                      </a:pPr>
                      <a:r>
                        <a:rPr lang="zh-TW" altLang="en-US" sz="2000" dirty="0" smtClean="0">
                          <a:latin typeface="微軟正黑體" panose="020B0604030504040204" pitchFamily="34" charset="-120"/>
                          <a:ea typeface="微軟正黑體" panose="020B0604030504040204" pitchFamily="34" charset="-120"/>
                          <a:cs typeface="Times New Roman" pitchFamily="18" charset="0"/>
                        </a:rPr>
                        <a:t>（相對性標準）</a:t>
                      </a:r>
                    </a:p>
                  </a:txBody>
                  <a:tcPr marL="87630" marR="87630" marT="45722" marB="45722" anchor="ctr"/>
                </a:tc>
                <a:tc>
                  <a:txBody>
                    <a:bodyPr/>
                    <a:lstStyle/>
                    <a:p>
                      <a:pPr>
                        <a:spcBef>
                          <a:spcPts val="1200"/>
                        </a:spcBef>
                      </a:pPr>
                      <a:r>
                        <a:rPr lang="zh-TW" altLang="en-US" sz="2000" dirty="0" smtClean="0">
                          <a:latin typeface="微軟正黑體" panose="020B0604030504040204" pitchFamily="34" charset="-120"/>
                          <a:ea typeface="微軟正黑體" panose="020B0604030504040204" pitchFamily="34" charset="-120"/>
                          <a:cs typeface="Times New Roman" pitchFamily="18" charset="0"/>
                        </a:rPr>
                        <a:t>事先所訂定之評量標準</a:t>
                      </a:r>
                      <a:endParaRPr lang="en-US" altLang="zh-TW" sz="2000" dirty="0" smtClean="0">
                        <a:latin typeface="微軟正黑體" panose="020B0604030504040204" pitchFamily="34" charset="-120"/>
                        <a:ea typeface="微軟正黑體" panose="020B0604030504040204" pitchFamily="34" charset="-120"/>
                        <a:cs typeface="Times New Roman" pitchFamily="18" charset="0"/>
                      </a:endParaRPr>
                    </a:p>
                    <a:p>
                      <a:pPr>
                        <a:spcBef>
                          <a:spcPts val="1200"/>
                        </a:spcBef>
                      </a:pPr>
                      <a:r>
                        <a:rPr lang="zh-TW" altLang="en-US" sz="2000" dirty="0" smtClean="0">
                          <a:latin typeface="微軟正黑體" panose="020B0604030504040204" pitchFamily="34" charset="-120"/>
                          <a:ea typeface="微軟正黑體" panose="020B0604030504040204" pitchFamily="34" charset="-120"/>
                          <a:cs typeface="Times New Roman" pitchFamily="18" charset="0"/>
                        </a:rPr>
                        <a:t>（絕對性標準）</a:t>
                      </a:r>
                      <a:endParaRPr lang="zh-TW" altLang="en-US" sz="2000" dirty="0">
                        <a:latin typeface="微軟正黑體" panose="020B0604030504040204" pitchFamily="34" charset="-120"/>
                        <a:ea typeface="微軟正黑體" panose="020B0604030504040204" pitchFamily="34" charset="-120"/>
                        <a:cs typeface="Times New Roman" pitchFamily="18" charset="0"/>
                      </a:endParaRPr>
                    </a:p>
                  </a:txBody>
                  <a:tcPr marL="87630" marR="87630" marT="45722" marB="45722" anchor="ctr"/>
                </a:tc>
                <a:extLst>
                  <a:ext uri="{0D108BD9-81ED-4DB2-BD59-A6C34878D82A}">
                    <a16:rowId xmlns:a16="http://schemas.microsoft.com/office/drawing/2014/main" val="10001"/>
                  </a:ext>
                </a:extLst>
              </a:tr>
              <a:tr h="1463097">
                <a:tc>
                  <a:txBody>
                    <a:bodyPr/>
                    <a:lstStyle/>
                    <a:p>
                      <a:pPr>
                        <a:spcBef>
                          <a:spcPts val="1200"/>
                        </a:spcBef>
                      </a:pPr>
                      <a:r>
                        <a:rPr lang="zh-TW" altLang="en-US" sz="2400" b="1" dirty="0" smtClean="0">
                          <a:latin typeface="微軟正黑體" panose="020B0604030504040204" pitchFamily="34" charset="-120"/>
                          <a:ea typeface="微軟正黑體" panose="020B0604030504040204" pitchFamily="34" charset="-120"/>
                          <a:cs typeface="Times New Roman" pitchFamily="18" charset="0"/>
                        </a:rPr>
                        <a:t>結果解釋</a:t>
                      </a:r>
                      <a:endParaRPr lang="zh-TW" altLang="en-US" sz="2400" b="1" dirty="0">
                        <a:latin typeface="微軟正黑體" panose="020B0604030504040204" pitchFamily="34" charset="-120"/>
                        <a:ea typeface="微軟正黑體" panose="020B0604030504040204" pitchFamily="34" charset="-120"/>
                        <a:cs typeface="Times New Roman" pitchFamily="18" charset="0"/>
                      </a:endParaRPr>
                    </a:p>
                  </a:txBody>
                  <a:tcPr marL="87630" marR="87630" marT="45722" marB="45722" anchor="ctr"/>
                </a:tc>
                <a:tc>
                  <a:txBody>
                    <a:bodyPr/>
                    <a:lstStyle/>
                    <a:p>
                      <a:pPr>
                        <a:spcBef>
                          <a:spcPts val="1200"/>
                        </a:spcBef>
                      </a:pPr>
                      <a:r>
                        <a:rPr lang="zh-TW" altLang="zh-TW"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根據</a:t>
                      </a:r>
                      <a:r>
                        <a:rPr lang="zh-TW" altLang="en-US"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個別</a:t>
                      </a:r>
                      <a:r>
                        <a:rPr lang="zh-TW" altLang="zh-TW"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分數在團體中</a:t>
                      </a:r>
                      <a:r>
                        <a:rPr lang="zh-TW" altLang="en-US"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的相對</a:t>
                      </a:r>
                      <a:r>
                        <a:rPr lang="zh-TW" altLang="zh-TW"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位置解釋</a:t>
                      </a:r>
                      <a:r>
                        <a:rPr lang="zh-TW" altLang="en-US"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評量結果</a:t>
                      </a:r>
                      <a:endParaRPr lang="en-US" altLang="zh-TW"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endParaRPr>
                    </a:p>
                    <a:p>
                      <a:pPr>
                        <a:spcBef>
                          <a:spcPts val="1200"/>
                        </a:spcBef>
                      </a:pPr>
                      <a:r>
                        <a:rPr lang="en-US" altLang="zh-TW" sz="2000" kern="1200" dirty="0" smtClean="0">
                          <a:solidFill>
                            <a:srgbClr val="FF0000"/>
                          </a:solidFill>
                          <a:effectLst/>
                          <a:latin typeface="微軟正黑體" panose="020B0604030504040204" pitchFamily="34" charset="-120"/>
                          <a:ea typeface="微軟正黑體" panose="020B0604030504040204" pitchFamily="34" charset="-120"/>
                          <a:cs typeface="Times New Roman" pitchFamily="18" charset="0"/>
                        </a:rPr>
                        <a:t>PR=90  PR=50</a:t>
                      </a:r>
                      <a:endParaRPr lang="zh-TW" altLang="en-US" sz="2000" dirty="0">
                        <a:solidFill>
                          <a:srgbClr val="FF0000"/>
                        </a:solidFill>
                        <a:latin typeface="微軟正黑體" panose="020B0604030504040204" pitchFamily="34" charset="-120"/>
                        <a:ea typeface="微軟正黑體" panose="020B0604030504040204" pitchFamily="34" charset="-120"/>
                        <a:cs typeface="Times New Roman" pitchFamily="18" charset="0"/>
                      </a:endParaRPr>
                    </a:p>
                  </a:txBody>
                  <a:tcPr marL="87630" marR="87630" marT="45722" marB="45722" anchor="ctr"/>
                </a:tc>
                <a:tc>
                  <a:txBody>
                    <a:bodyPr/>
                    <a:lstStyle/>
                    <a:p>
                      <a:pPr>
                        <a:spcBef>
                          <a:spcPts val="1200"/>
                        </a:spcBef>
                      </a:pPr>
                      <a:r>
                        <a:rPr lang="zh-TW" altLang="en-US"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根據已定之評量標準解釋評量結果</a:t>
                      </a:r>
                      <a:endParaRPr lang="en-US" altLang="zh-TW"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endParaRPr>
                    </a:p>
                    <a:p>
                      <a:pPr>
                        <a:spcBef>
                          <a:spcPts val="1200"/>
                        </a:spcBef>
                      </a:pPr>
                      <a:r>
                        <a:rPr lang="zh-TW" altLang="en-US"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及格或不及格、精熟或不精熟、通過或不通過</a:t>
                      </a:r>
                      <a:endParaRPr lang="en-US" altLang="zh-TW"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endParaRPr>
                    </a:p>
                  </a:txBody>
                  <a:tcPr marL="87630" marR="87630" marT="45722" marB="45722" anchor="ctr"/>
                </a:tc>
                <a:extLst>
                  <a:ext uri="{0D108BD9-81ED-4DB2-BD59-A6C34878D82A}">
                    <a16:rowId xmlns:a16="http://schemas.microsoft.com/office/drawing/2014/main" val="10002"/>
                  </a:ext>
                </a:extLst>
              </a:tr>
              <a:tr h="1282003">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zh-TW" altLang="en-US" sz="2400" b="1" dirty="0" smtClean="0">
                          <a:latin typeface="微軟正黑體" panose="020B0604030504040204" pitchFamily="34" charset="-120"/>
                          <a:ea typeface="微軟正黑體" panose="020B0604030504040204" pitchFamily="34" charset="-120"/>
                          <a:cs typeface="Times New Roman" pitchFamily="18" charset="0"/>
                        </a:rPr>
                        <a:t>關注</a:t>
                      </a:r>
                    </a:p>
                  </a:txBody>
                  <a:tcPr marL="87630" marR="87630" marT="45722" marB="45722" anchor="ct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zh-TW" altLang="zh-TW"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比較學生</a:t>
                      </a:r>
                      <a:r>
                        <a:rPr lang="zh-TW" altLang="en-US"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與他人間學習</a:t>
                      </a:r>
                      <a:r>
                        <a:rPr lang="zh-TW" altLang="zh-TW"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成就水準</a:t>
                      </a:r>
                      <a:r>
                        <a:rPr lang="zh-TW" altLang="en-US"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的</a:t>
                      </a:r>
                      <a:r>
                        <a:rPr lang="zh-TW" altLang="zh-TW"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高低</a:t>
                      </a:r>
                      <a:endParaRPr lang="zh-TW" altLang="en-US" sz="2000" dirty="0" smtClean="0">
                        <a:latin typeface="微軟正黑體" panose="020B0604030504040204" pitchFamily="34" charset="-120"/>
                        <a:ea typeface="微軟正黑體" panose="020B0604030504040204" pitchFamily="34" charset="-120"/>
                        <a:cs typeface="Times New Roman" pitchFamily="18" charset="0"/>
                      </a:endParaRPr>
                    </a:p>
                  </a:txBody>
                  <a:tcPr marL="87630" marR="87630" marT="45722" marB="45722" anchor="ctr"/>
                </a:tc>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zh-TW" altLang="en-US"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了解</a:t>
                      </a:r>
                      <a:r>
                        <a:rPr lang="zh-TW" altLang="zh-TW"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學生</a:t>
                      </a:r>
                      <a:r>
                        <a:rPr lang="zh-TW" altLang="en-US"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本身</a:t>
                      </a:r>
                      <a:r>
                        <a:rPr lang="zh-TW" altLang="zh-TW"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已學會和</a:t>
                      </a:r>
                      <a:r>
                        <a:rPr lang="en-US" altLang="zh-TW" sz="2000" kern="120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
                      </a:r>
                      <a:br>
                        <a:rPr lang="en-US" altLang="zh-TW" sz="2000" kern="120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br>
                      <a:r>
                        <a:rPr lang="zh-TW" altLang="zh-TW" sz="2000" kern="120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尚未</a:t>
                      </a:r>
                      <a:r>
                        <a:rPr lang="zh-TW" altLang="zh-TW" sz="2000" kern="1200" dirty="0" smtClean="0">
                          <a:solidFill>
                            <a:schemeClr val="dk1"/>
                          </a:solidFill>
                          <a:effectLst/>
                          <a:latin typeface="微軟正黑體" panose="020B0604030504040204" pitchFamily="34" charset="-120"/>
                          <a:ea typeface="微軟正黑體" panose="020B0604030504040204" pitchFamily="34" charset="-120"/>
                          <a:cs typeface="Times New Roman" pitchFamily="18" charset="0"/>
                        </a:rPr>
                        <a:t>學會的原因或困難</a:t>
                      </a:r>
                      <a:endParaRPr lang="zh-TW" altLang="en-US" sz="2000" dirty="0" smtClean="0">
                        <a:latin typeface="微軟正黑體" panose="020B0604030504040204" pitchFamily="34" charset="-120"/>
                        <a:ea typeface="微軟正黑體" panose="020B0604030504040204" pitchFamily="34" charset="-120"/>
                        <a:cs typeface="Times New Roman" pitchFamily="18" charset="0"/>
                      </a:endParaRPr>
                    </a:p>
                  </a:txBody>
                  <a:tcPr marL="87630" marR="87630" marT="45722" marB="45722" anchor="ctr"/>
                </a:tc>
                <a:extLst>
                  <a:ext uri="{0D108BD9-81ED-4DB2-BD59-A6C34878D82A}">
                    <a16:rowId xmlns:a16="http://schemas.microsoft.com/office/drawing/2014/main" val="10003"/>
                  </a:ext>
                </a:extLst>
              </a:tr>
            </a:tbl>
          </a:graphicData>
        </a:graphic>
      </p:graphicFrame>
      <p:sp>
        <p:nvSpPr>
          <p:cNvPr id="4" name="投影片編號版面配置區 3"/>
          <p:cNvSpPr>
            <a:spLocks noGrp="1"/>
          </p:cNvSpPr>
          <p:nvPr>
            <p:ph type="sldNum" sz="quarter" idx="12"/>
          </p:nvPr>
        </p:nvSpPr>
        <p:spPr/>
        <p:txBody>
          <a:bodyPr/>
          <a:lstStyle/>
          <a:p>
            <a:pPr>
              <a:defRPr/>
            </a:pPr>
            <a:fld id="{F798FB4C-E6EF-43F2-BE12-E422B2AAF619}" type="slidenum">
              <a:rPr lang="es-ES" altLang="zh-TW" smtClean="0"/>
              <a:pPr>
                <a:defRPr/>
              </a:pPr>
              <a:t>11</a:t>
            </a:fld>
            <a:endParaRPr lang="es-ES" altLang="zh-TW"/>
          </a:p>
        </p:txBody>
      </p:sp>
    </p:spTree>
    <p:extLst>
      <p:ext uri="{BB962C8B-B14F-4D97-AF65-F5344CB8AC3E}">
        <p14:creationId xmlns:p14="http://schemas.microsoft.com/office/powerpoint/2010/main" val="357344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圖片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613" y="0"/>
            <a:ext cx="8232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內容版面配置區 2"/>
          <p:cNvSpPr>
            <a:spLocks noGrp="1"/>
          </p:cNvSpPr>
          <p:nvPr>
            <p:ph idx="1"/>
          </p:nvPr>
        </p:nvSpPr>
        <p:spPr>
          <a:xfrm>
            <a:off x="1979712" y="1052736"/>
            <a:ext cx="3898776" cy="1944216"/>
          </a:xfrm>
        </p:spPr>
        <p:txBody>
          <a:bodyPr/>
          <a:lstStyle/>
          <a:p>
            <a:pPr marL="0" indent="0">
              <a:buFont typeface="Arial" panose="020B0604020202020204" pitchFamily="34" charset="0"/>
              <a:buNone/>
            </a:pPr>
            <a:r>
              <a:rPr lang="zh-TW" altLang="en-US" sz="2800" b="1" dirty="0" smtClean="0">
                <a:latin typeface="微軟正黑體" panose="020B0604030504040204" pitchFamily="34" charset="-120"/>
                <a:ea typeface="微軟正黑體" panose="020B0604030504040204" pitchFamily="34" charset="-120"/>
              </a:rPr>
              <a:t>目前常見評量方式</a:t>
            </a:r>
            <a:endParaRPr lang="en-US" altLang="zh-TW" sz="2800" b="1" dirty="0" smtClean="0">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r>
              <a:rPr lang="zh-TW" altLang="en-US" sz="2800" b="1" dirty="0" smtClean="0">
                <a:latin typeface="微軟正黑體" panose="020B0604030504040204" pitchFamily="34" charset="-120"/>
                <a:ea typeface="微軟正黑體" panose="020B0604030504040204" pitchFamily="34" charset="-120"/>
              </a:rPr>
              <a:t>評分省時方便</a:t>
            </a:r>
            <a:endParaRPr lang="en-US" altLang="zh-TW" sz="4800" b="1" dirty="0" smtClean="0">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r>
              <a:rPr lang="zh-TW" altLang="en-US" sz="4800" b="1" dirty="0" smtClean="0">
                <a:latin typeface="微軟正黑體" panose="020B0604030504040204" pitchFamily="34" charset="-120"/>
                <a:ea typeface="微軟正黑體" panose="020B0604030504040204" pitchFamily="34" charset="-120"/>
              </a:rPr>
              <a:t>但是</a:t>
            </a:r>
            <a:r>
              <a:rPr lang="en-US" altLang="zh-TW" sz="4800" b="1" dirty="0" smtClean="0">
                <a:latin typeface="微軟正黑體" panose="020B0604030504040204" pitchFamily="34" charset="-120"/>
                <a:ea typeface="微軟正黑體" panose="020B0604030504040204" pitchFamily="34" charset="-120"/>
              </a:rPr>
              <a:t>…</a:t>
            </a:r>
            <a:endParaRPr lang="zh-TW" altLang="en-US" sz="4800" b="1" dirty="0" smtClean="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EF09A64-0784-4F59-A129-5E8A095FE6F8}" type="slidenum">
              <a:rPr lang="es-ES" altLang="zh-TW" smtClean="0"/>
              <a:pPr>
                <a:defRPr/>
              </a:pPr>
              <a:t>12</a:t>
            </a:fld>
            <a:endParaRPr lang="es-ES" altLang="zh-TW"/>
          </a:p>
        </p:txBody>
      </p:sp>
    </p:spTree>
    <p:extLst>
      <p:ext uri="{BB962C8B-B14F-4D97-AF65-F5344CB8AC3E}">
        <p14:creationId xmlns:p14="http://schemas.microsoft.com/office/powerpoint/2010/main" val="226094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179512" y="188640"/>
            <a:ext cx="8784976" cy="6120680"/>
          </a:xfrm>
          <a:blipFill dpi="0" rotWithShape="1">
            <a:blip r:embed="rId3">
              <a:alphaModFix amt="97000"/>
              <a:extLst>
                <a:ext uri="{BEBA8EAE-BF5A-486C-A8C5-ECC9F3942E4B}">
                  <a14:imgProps xmlns:a14="http://schemas.microsoft.com/office/drawing/2010/main">
                    <a14:imgLayer r:embed="rId4">
                      <a14:imgEffect>
                        <a14:artisticPastelsSmooth/>
                      </a14:imgEffect>
                    </a14:imgLayer>
                  </a14:imgProps>
                </a:ext>
              </a:extLst>
            </a:blip>
            <a:srcRect/>
            <a:stretch>
              <a:fillRect/>
            </a:stretch>
          </a:blipFill>
          <a:effectLst>
            <a:glow>
              <a:schemeClr val="accent1"/>
            </a:glow>
          </a:effectLst>
        </p:spPr>
        <p:txBody>
          <a:bodyPr/>
          <a:lstStyle/>
          <a:p>
            <a:pPr marL="0" indent="0">
              <a:buNone/>
            </a:pPr>
            <a:r>
              <a:rPr lang="zh-TW" altLang="en-US" dirty="0" smtClean="0"/>
              <a:t> </a:t>
            </a:r>
            <a:endParaRPr lang="zh-TW" altLang="en-US" dirty="0"/>
          </a:p>
        </p:txBody>
      </p:sp>
      <p:sp>
        <p:nvSpPr>
          <p:cNvPr id="2" name="投影片編號版面配置區 1"/>
          <p:cNvSpPr>
            <a:spLocks noGrp="1"/>
          </p:cNvSpPr>
          <p:nvPr>
            <p:ph type="sldNum" sz="quarter" idx="12"/>
          </p:nvPr>
        </p:nvSpPr>
        <p:spPr/>
        <p:txBody>
          <a:bodyPr/>
          <a:lstStyle/>
          <a:p>
            <a:pPr>
              <a:defRPr/>
            </a:pPr>
            <a:fld id="{E7CA2CDC-F057-4D07-825B-E059DC0B8626}" type="slidenum">
              <a:rPr lang="es-ES" altLang="zh-TW" smtClean="0"/>
              <a:pPr>
                <a:defRPr/>
              </a:pPr>
              <a:t>13</a:t>
            </a:fld>
            <a:endParaRPr lang="es-ES" altLang="zh-TW"/>
          </a:p>
        </p:txBody>
      </p:sp>
      <p:pic>
        <p:nvPicPr>
          <p:cNvPr id="481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67736" y="1510718"/>
            <a:ext cx="2376264" cy="233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4" descr="MC900441902.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030" y="2670488"/>
            <a:ext cx="2151063" cy="254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a:off x="3455194" y="704890"/>
            <a:ext cx="3312542" cy="707886"/>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defRPr/>
            </a:pPr>
            <a:r>
              <a:rPr lang="zh-TW" altLang="en-US" sz="4000" b="1" spc="50" dirty="0" smtClean="0">
                <a:ln w="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小五數學試卷</a:t>
            </a:r>
            <a:endParaRPr lang="zh-TW" altLang="en-US" sz="4000" b="1" spc="50" dirty="0">
              <a:ln w="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矩形 8"/>
          <p:cNvSpPr>
            <a:spLocks noChangeArrowheads="1"/>
          </p:cNvSpPr>
          <p:nvPr/>
        </p:nvSpPr>
        <p:spPr bwMode="auto">
          <a:xfrm>
            <a:off x="2339752" y="3943234"/>
            <a:ext cx="6303962" cy="1322388"/>
          </a:xfrm>
          <a:prstGeom prst="rect">
            <a:avLst/>
          </a:prstGeom>
          <a:solidFill>
            <a:srgbClr val="FFFF66"/>
          </a:solidFill>
          <a:ln w="19050">
            <a:solidFill>
              <a:schemeClr val="bg1"/>
            </a:solid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2400"/>
              </a:spcBef>
              <a:defRPr/>
            </a:pPr>
            <a:r>
              <a:rPr lang="zh-TW" altLang="en-US" sz="4000" b="1" dirty="0" smtClean="0">
                <a:solidFill>
                  <a:srgbClr val="FF0000"/>
                </a:solidFill>
                <a:latin typeface="微軟正黑體" panose="020B0604030504040204" pitchFamily="34" charset="-120"/>
                <a:ea typeface="微軟正黑體" panose="020B0604030504040204" pitchFamily="34" charset="-120"/>
              </a:rPr>
              <a:t>整卷測驗結果</a:t>
            </a:r>
            <a:r>
              <a:rPr lang="zh-TW" altLang="en-US" sz="4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無法明確</a:t>
            </a:r>
            <a:r>
              <a:rPr lang="en-US" altLang="zh-TW" sz="4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4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4000" b="1" dirty="0" smtClean="0">
                <a:solidFill>
                  <a:srgbClr val="FF0000"/>
                </a:solidFill>
                <a:latin typeface="微軟正黑體" panose="020B0604030504040204" pitchFamily="34" charset="-120"/>
                <a:ea typeface="微軟正黑體" panose="020B0604030504040204" pitchFamily="34" charset="-120"/>
              </a:rPr>
              <a:t>協助教師了解學生能力程度</a:t>
            </a:r>
            <a:endParaRPr lang="en-US" altLang="zh-TW" sz="4000" b="1" dirty="0" smtClean="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79415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2"/>
          <p:cNvSpPr>
            <a:spLocks noGrp="1"/>
          </p:cNvSpPr>
          <p:nvPr>
            <p:ph idx="1"/>
          </p:nvPr>
        </p:nvSpPr>
        <p:spPr/>
        <p:txBody>
          <a:bodyPr/>
          <a:lstStyle/>
          <a:p>
            <a:r>
              <a:rPr lang="en-US" altLang="en-US" smtClean="0">
                <a:latin typeface="標楷體" panose="03000509000000000000" pitchFamily="65" charset="-120"/>
                <a:ea typeface="標楷體" panose="03000509000000000000" pitchFamily="65" charset="-120"/>
              </a:rPr>
              <a:t>↓</a:t>
            </a:r>
            <a:endParaRPr lang="en-US" altLang="en-US" smtClean="0"/>
          </a:p>
        </p:txBody>
      </p:sp>
      <p:sp>
        <p:nvSpPr>
          <p:cNvPr id="2" name="投影片編號版面配置區 1"/>
          <p:cNvSpPr>
            <a:spLocks noGrp="1"/>
          </p:cNvSpPr>
          <p:nvPr>
            <p:ph type="sldNum" sz="quarter" idx="12"/>
          </p:nvPr>
        </p:nvSpPr>
        <p:spPr/>
        <p:txBody>
          <a:bodyPr/>
          <a:lstStyle/>
          <a:p>
            <a:pPr>
              <a:defRPr/>
            </a:pPr>
            <a:fld id="{5F475FF1-1EE5-4D45-852D-0C2EA69B23D6}" type="slidenum">
              <a:rPr lang="es-ES" altLang="zh-TW" smtClean="0"/>
              <a:pPr>
                <a:defRPr/>
              </a:pPr>
              <a:t>14</a:t>
            </a:fld>
            <a:endParaRPr lang="es-ES" altLang="zh-TW"/>
          </a:p>
        </p:txBody>
      </p:sp>
      <p:sp>
        <p:nvSpPr>
          <p:cNvPr id="7" name="文字方塊 6"/>
          <p:cNvSpPr txBox="1"/>
          <p:nvPr/>
        </p:nvSpPr>
        <p:spPr>
          <a:xfrm>
            <a:off x="3480500" y="5215146"/>
            <a:ext cx="4321323" cy="707886"/>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defRPr/>
            </a:pPr>
            <a:r>
              <a:rPr lang="zh-TW" altLang="en-US" sz="4000" b="1" spc="50" dirty="0">
                <a:ln w="0"/>
                <a:solidFill>
                  <a:schemeClr val="bg2"/>
                </a:solidFill>
                <a:effectLst>
                  <a:outerShdw blurRad="38100" dist="38100" dir="2700000" algn="tl">
                    <a:srgbClr val="000000">
                      <a:alpha val="43137"/>
                    </a:srgbClr>
                  </a:outerShdw>
                </a:effectLst>
                <a:latin typeface="+mn-ea"/>
              </a:rPr>
              <a:t>陳阿妹英文很好？</a:t>
            </a:r>
          </a:p>
        </p:txBody>
      </p:sp>
      <p:grpSp>
        <p:nvGrpSpPr>
          <p:cNvPr id="29701" name="群組 12"/>
          <p:cNvGrpSpPr>
            <a:grpSpLocks/>
          </p:cNvGrpSpPr>
          <p:nvPr/>
        </p:nvGrpSpPr>
        <p:grpSpPr bwMode="auto">
          <a:xfrm>
            <a:off x="782140" y="444640"/>
            <a:ext cx="4859022" cy="4292372"/>
            <a:chOff x="673684" y="527744"/>
            <a:chExt cx="4859022" cy="4293187"/>
          </a:xfrm>
        </p:grpSpPr>
        <p:pic>
          <p:nvPicPr>
            <p:cNvPr id="29704"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684" y="1868181"/>
              <a:ext cx="45624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5" name="群組 11"/>
            <p:cNvGrpSpPr>
              <a:grpSpLocks/>
            </p:cNvGrpSpPr>
            <p:nvPr/>
          </p:nvGrpSpPr>
          <p:grpSpPr bwMode="auto">
            <a:xfrm>
              <a:off x="673684" y="527744"/>
              <a:ext cx="4859022" cy="1298593"/>
              <a:chOff x="673684" y="527744"/>
              <a:chExt cx="4859022" cy="1298593"/>
            </a:xfrm>
          </p:grpSpPr>
          <p:sp>
            <p:nvSpPr>
              <p:cNvPr id="6" name="文字方塊 5"/>
              <p:cNvSpPr txBox="1"/>
              <p:nvPr/>
            </p:nvSpPr>
            <p:spPr>
              <a:xfrm>
                <a:off x="673684" y="527744"/>
                <a:ext cx="4859022" cy="708020"/>
              </a:xfrm>
              <a:prstGeom prst="rect">
                <a:avLst/>
              </a:prstGeom>
              <a:solidFill>
                <a:schemeClr val="accent2"/>
              </a:solidFill>
            </p:spPr>
            <p:style>
              <a:lnRef idx="3">
                <a:schemeClr val="lt1"/>
              </a:lnRef>
              <a:fillRef idx="1">
                <a:schemeClr val="accent1"/>
              </a:fillRef>
              <a:effectRef idx="1">
                <a:schemeClr val="accent1"/>
              </a:effectRef>
              <a:fontRef idx="minor">
                <a:schemeClr val="lt1"/>
              </a:fontRef>
            </p:style>
            <p:txBody>
              <a:bodyPr wrap="none">
                <a:spAutoFit/>
              </a:bodyPr>
              <a:lstStyle/>
              <a:p>
                <a:pPr algn="ctr">
                  <a:defRPr/>
                </a:pPr>
                <a:r>
                  <a:rPr lang="zh-TW" altLang="en-US" sz="4000" b="1" spc="50" dirty="0">
                    <a:ln w="0"/>
                    <a:solidFill>
                      <a:schemeClr val="bg2"/>
                    </a:solidFill>
                    <a:effectLst>
                      <a:outerShdw blurRad="38100" dist="38100" dir="2700000" algn="tl">
                        <a:srgbClr val="000000">
                          <a:alpha val="43137"/>
                        </a:srgbClr>
                      </a:outerShdw>
                    </a:effectLst>
                    <a:latin typeface="+mn-ea"/>
                  </a:rPr>
                  <a:t>剛國小畢業的陳阿妹</a:t>
                </a:r>
              </a:p>
            </p:txBody>
          </p:sp>
          <p:sp>
            <p:nvSpPr>
              <p:cNvPr id="11" name="向下箭號 10"/>
              <p:cNvSpPr/>
              <p:nvPr/>
            </p:nvSpPr>
            <p:spPr>
              <a:xfrm>
                <a:off x="2123071" y="1293806"/>
                <a:ext cx="380009" cy="53253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zh-TW" smtClean="0">
                  <a:solidFill>
                    <a:srgbClr val="FFFFFF"/>
                  </a:solidFill>
                  <a:latin typeface="+mn-ea"/>
                </a:endParaRPr>
              </a:p>
            </p:txBody>
          </p:sp>
        </p:grpSp>
      </p:grpSp>
      <p:sp>
        <p:nvSpPr>
          <p:cNvPr id="9" name="橢圓形圖說文字 8"/>
          <p:cNvSpPr/>
          <p:nvPr/>
        </p:nvSpPr>
        <p:spPr>
          <a:xfrm>
            <a:off x="4483744" y="1112566"/>
            <a:ext cx="3762425" cy="2736850"/>
          </a:xfrm>
          <a:prstGeom prst="wedgeEllipseCallout">
            <a:avLst>
              <a:gd name="adj1" fmla="val -67957"/>
              <a:gd name="adj2" fmla="val 123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spc="50" dirty="0">
                <a:ln w="0"/>
                <a:solidFill>
                  <a:srgbClr val="FF9933"/>
                </a:solidFill>
                <a:effectLst>
                  <a:outerShdw blurRad="38100" dist="38100" dir="2700000" algn="tl">
                    <a:srgbClr val="000000">
                      <a:alpha val="43137"/>
                    </a:srgbClr>
                  </a:outerShdw>
                </a:effectLst>
                <a:latin typeface="+mn-ea"/>
              </a:rPr>
              <a:t>年幼的我</a:t>
            </a:r>
            <a:endParaRPr lang="en-US" altLang="zh-TW" sz="3200" b="1" spc="50" dirty="0">
              <a:ln w="0"/>
              <a:solidFill>
                <a:srgbClr val="FF9933"/>
              </a:solidFill>
              <a:effectLst>
                <a:outerShdw blurRad="38100" dist="38100" dir="2700000" algn="tl">
                  <a:srgbClr val="000000">
                    <a:alpha val="43137"/>
                  </a:srgbClr>
                </a:outerShdw>
              </a:effectLst>
              <a:latin typeface="+mn-ea"/>
            </a:endParaRPr>
          </a:p>
          <a:p>
            <a:pPr algn="ctr">
              <a:defRPr/>
            </a:pPr>
            <a:r>
              <a:rPr lang="zh-TW" altLang="en-US" sz="3200" b="1" spc="50" dirty="0">
                <a:ln w="0"/>
                <a:solidFill>
                  <a:srgbClr val="FF9933"/>
                </a:solidFill>
                <a:effectLst>
                  <a:outerShdw blurRad="38100" dist="38100" dir="2700000" algn="tl">
                    <a:srgbClr val="000000">
                      <a:alpha val="43137"/>
                    </a:srgbClr>
                  </a:outerShdw>
                </a:effectLst>
                <a:latin typeface="+mn-ea"/>
              </a:rPr>
              <a:t>已經背熟</a:t>
            </a:r>
            <a:endParaRPr lang="en-US" altLang="zh-TW" sz="3200" b="1" spc="50" dirty="0">
              <a:ln w="0"/>
              <a:solidFill>
                <a:srgbClr val="FF9933"/>
              </a:solidFill>
              <a:effectLst>
                <a:outerShdw blurRad="38100" dist="38100" dir="2700000" algn="tl">
                  <a:srgbClr val="000000">
                    <a:alpha val="43137"/>
                  </a:srgbClr>
                </a:outerShdw>
              </a:effectLst>
              <a:latin typeface="+mn-ea"/>
            </a:endParaRPr>
          </a:p>
          <a:p>
            <a:pPr algn="ctr">
              <a:defRPr/>
            </a:pPr>
            <a:r>
              <a:rPr lang="zh-TW" altLang="en-US" sz="3200" b="1" spc="50" dirty="0">
                <a:ln w="0"/>
                <a:solidFill>
                  <a:srgbClr val="FF9933"/>
                </a:solidFill>
                <a:effectLst>
                  <a:outerShdw blurRad="38100" dist="38100" dir="2700000" algn="tl">
                    <a:srgbClr val="000000">
                      <a:alpha val="43137"/>
                    </a:srgbClr>
                  </a:outerShdw>
                </a:effectLst>
                <a:latin typeface="+mn-ea"/>
              </a:rPr>
              <a:t>國中英語</a:t>
            </a:r>
            <a:endParaRPr lang="en-US" altLang="zh-TW" sz="3200" b="1" spc="50" dirty="0">
              <a:ln w="0"/>
              <a:solidFill>
                <a:srgbClr val="FF9933"/>
              </a:solidFill>
              <a:effectLst>
                <a:outerShdw blurRad="38100" dist="38100" dir="2700000" algn="tl">
                  <a:srgbClr val="000000">
                    <a:alpha val="43137"/>
                  </a:srgbClr>
                </a:outerShdw>
              </a:effectLst>
              <a:latin typeface="+mn-ea"/>
            </a:endParaRPr>
          </a:p>
          <a:p>
            <a:pPr algn="ctr">
              <a:defRPr/>
            </a:pPr>
            <a:r>
              <a:rPr lang="zh-TW" altLang="en-US" sz="3200" b="1" spc="50" dirty="0">
                <a:ln w="0"/>
                <a:solidFill>
                  <a:srgbClr val="FF9933"/>
                </a:solidFill>
                <a:effectLst>
                  <a:outerShdw blurRad="38100" dist="38100" dir="2700000" algn="tl">
                    <a:srgbClr val="000000">
                      <a:alpha val="43137"/>
                    </a:srgbClr>
                  </a:outerShdw>
                </a:effectLst>
                <a:latin typeface="+mn-ea"/>
              </a:rPr>
              <a:t>二千基本字彙</a:t>
            </a:r>
          </a:p>
          <a:p>
            <a:pPr algn="ctr">
              <a:defRPr/>
            </a:pPr>
            <a:endParaRPr lang="en-US" dirty="0">
              <a:solidFill>
                <a:srgbClr val="FF9933"/>
              </a:solidFill>
              <a:latin typeface="+mn-ea"/>
            </a:endParaRPr>
          </a:p>
        </p:txBody>
      </p:sp>
      <p:pic>
        <p:nvPicPr>
          <p:cNvPr id="10" name="圖片 4" descr="MC900441902.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4114033"/>
            <a:ext cx="1896030" cy="224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09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圖片 4" descr="畫面剪輯"/>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512" y="190161"/>
            <a:ext cx="835362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577574" y="668486"/>
            <a:ext cx="6675386" cy="1323439"/>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defRPr/>
            </a:pPr>
            <a:r>
              <a:rPr lang="zh-TW" altLang="en-US" sz="4000" b="1" spc="50" dirty="0">
                <a:ln w="0"/>
                <a:solidFill>
                  <a:schemeClr val="bg2"/>
                </a:solidFill>
                <a:effectLst>
                  <a:outerShdw blurRad="38100" dist="38100" dir="2700000" algn="tl">
                    <a:srgbClr val="000000">
                      <a:alpha val="43137"/>
                    </a:srgbClr>
                  </a:outerShdw>
                </a:effectLst>
                <a:latin typeface="+mn-ea"/>
              </a:rPr>
              <a:t>對傳成功球數</a:t>
            </a:r>
            <a:r>
              <a:rPr lang="en-US" altLang="zh-TW" sz="4000" b="1" spc="50" dirty="0">
                <a:ln w="0"/>
                <a:solidFill>
                  <a:schemeClr val="bg2"/>
                </a:solidFill>
                <a:effectLst>
                  <a:outerShdw blurRad="38100" dist="38100" dir="2700000" algn="tl">
                    <a:srgbClr val="000000">
                      <a:alpha val="43137"/>
                    </a:srgbClr>
                  </a:outerShdw>
                </a:effectLst>
                <a:latin typeface="+mn-ea"/>
              </a:rPr>
              <a:t>30</a:t>
            </a:r>
            <a:r>
              <a:rPr lang="zh-TW" altLang="en-US" sz="4000" b="1" spc="50" dirty="0">
                <a:ln w="0"/>
                <a:solidFill>
                  <a:schemeClr val="bg2"/>
                </a:solidFill>
                <a:effectLst>
                  <a:outerShdw blurRad="38100" dist="38100" dir="2700000" algn="tl">
                    <a:srgbClr val="000000">
                      <a:alpha val="43137"/>
                    </a:srgbClr>
                  </a:outerShdw>
                </a:effectLst>
                <a:latin typeface="+mn-ea"/>
              </a:rPr>
              <a:t>顆</a:t>
            </a:r>
            <a:r>
              <a:rPr lang="zh-TW" altLang="en-US" sz="4000" b="1" spc="50" dirty="0" smtClean="0">
                <a:ln w="0"/>
                <a:solidFill>
                  <a:schemeClr val="bg2"/>
                </a:solidFill>
                <a:effectLst>
                  <a:outerShdw blurRad="38100" dist="38100" dir="2700000" algn="tl">
                    <a:srgbClr val="000000">
                      <a:alpha val="43137"/>
                    </a:srgbClr>
                  </a:outerShdw>
                </a:effectLst>
                <a:latin typeface="+mn-ea"/>
              </a:rPr>
              <a:t>，</a:t>
            </a:r>
            <a:endParaRPr lang="en-US" altLang="zh-TW" sz="4000" b="1" spc="50" dirty="0" smtClean="0">
              <a:ln w="0"/>
              <a:solidFill>
                <a:schemeClr val="bg2"/>
              </a:solidFill>
              <a:effectLst>
                <a:outerShdw blurRad="38100" dist="38100" dir="2700000" algn="tl">
                  <a:srgbClr val="000000">
                    <a:alpha val="43137"/>
                  </a:srgbClr>
                </a:outerShdw>
              </a:effectLst>
              <a:latin typeface="+mn-ea"/>
            </a:endParaRPr>
          </a:p>
          <a:p>
            <a:pPr algn="ctr">
              <a:defRPr/>
            </a:pPr>
            <a:r>
              <a:rPr lang="zh-TW" altLang="en-US" sz="4000" b="1" spc="50" dirty="0" smtClean="0">
                <a:ln w="0"/>
                <a:solidFill>
                  <a:schemeClr val="bg2"/>
                </a:solidFill>
                <a:effectLst>
                  <a:outerShdw blurRad="38100" dist="38100" dir="2700000" algn="tl">
                    <a:srgbClr val="000000">
                      <a:alpha val="43137"/>
                    </a:srgbClr>
                  </a:outerShdw>
                </a:effectLst>
                <a:latin typeface="+mn-ea"/>
              </a:rPr>
              <a:t>對應</a:t>
            </a:r>
            <a:r>
              <a:rPr lang="zh-TW" altLang="en-US" sz="4000" b="1" spc="50" dirty="0">
                <a:ln w="0"/>
                <a:solidFill>
                  <a:schemeClr val="bg2"/>
                </a:solidFill>
                <a:effectLst>
                  <a:outerShdw blurRad="38100" dist="38100" dir="2700000" algn="tl">
                    <a:srgbClr val="000000">
                      <a:alpha val="43137"/>
                    </a:srgbClr>
                  </a:outerShdw>
                </a:effectLst>
                <a:latin typeface="+mn-ea"/>
              </a:rPr>
              <a:t>分數</a:t>
            </a:r>
            <a:r>
              <a:rPr lang="en-US" altLang="zh-TW" sz="4000" b="1" spc="50" dirty="0">
                <a:ln w="0"/>
                <a:solidFill>
                  <a:schemeClr val="bg2"/>
                </a:solidFill>
                <a:effectLst>
                  <a:outerShdw blurRad="38100" dist="38100" dir="2700000" algn="tl">
                    <a:srgbClr val="000000">
                      <a:alpha val="43137"/>
                    </a:srgbClr>
                  </a:outerShdw>
                </a:effectLst>
                <a:latin typeface="+mn-ea"/>
              </a:rPr>
              <a:t>80</a:t>
            </a:r>
            <a:r>
              <a:rPr lang="zh-TW" altLang="en-US" sz="4000" b="1" spc="50" dirty="0">
                <a:ln w="0"/>
                <a:solidFill>
                  <a:schemeClr val="bg2"/>
                </a:solidFill>
                <a:effectLst>
                  <a:outerShdw blurRad="38100" dist="38100" dir="2700000" algn="tl">
                    <a:srgbClr val="000000">
                      <a:alpha val="43137"/>
                    </a:srgbClr>
                  </a:outerShdw>
                </a:effectLst>
                <a:latin typeface="+mn-ea"/>
              </a:rPr>
              <a:t>分？怎麼來的？</a:t>
            </a:r>
          </a:p>
        </p:txBody>
      </p:sp>
      <p:pic>
        <p:nvPicPr>
          <p:cNvPr id="7" name="圖片 4" descr="MC900441902.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742" y="4253865"/>
            <a:ext cx="1800324" cy="212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a:off x="2610272" y="4679424"/>
            <a:ext cx="5905078" cy="1323439"/>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defRPr/>
            </a:pPr>
            <a:r>
              <a:rPr lang="zh-TW" altLang="en-US" sz="4000" b="1" spc="50" dirty="0">
                <a:ln w="0"/>
                <a:solidFill>
                  <a:schemeClr val="bg2"/>
                </a:solidFill>
                <a:effectLst>
                  <a:outerShdw blurRad="38100" dist="38100" dir="2700000" algn="tl">
                    <a:srgbClr val="000000">
                      <a:alpha val="43137"/>
                    </a:srgbClr>
                  </a:outerShdw>
                </a:effectLst>
                <a:latin typeface="+mn-ea"/>
              </a:rPr>
              <a:t>名次間都是</a:t>
            </a:r>
            <a:r>
              <a:rPr lang="en-US" altLang="zh-TW" sz="4000" b="1" spc="50" dirty="0">
                <a:ln w="0"/>
                <a:solidFill>
                  <a:schemeClr val="bg2"/>
                </a:solidFill>
                <a:effectLst>
                  <a:outerShdw blurRad="38100" dist="38100" dir="2700000" algn="tl">
                    <a:srgbClr val="000000">
                      <a:alpha val="43137"/>
                    </a:srgbClr>
                  </a:outerShdw>
                </a:effectLst>
                <a:latin typeface="+mn-ea"/>
              </a:rPr>
              <a:t>4</a:t>
            </a:r>
            <a:r>
              <a:rPr lang="zh-TW" altLang="en-US" sz="4000" b="1" spc="50" dirty="0">
                <a:ln w="0"/>
                <a:solidFill>
                  <a:schemeClr val="bg2"/>
                </a:solidFill>
                <a:effectLst>
                  <a:outerShdw blurRad="38100" dist="38100" dir="2700000" algn="tl">
                    <a:srgbClr val="000000">
                      <a:alpha val="43137"/>
                    </a:srgbClr>
                  </a:outerShdw>
                </a:effectLst>
                <a:latin typeface="+mn-ea"/>
              </a:rPr>
              <a:t>分的差距</a:t>
            </a:r>
            <a:r>
              <a:rPr lang="zh-TW" altLang="en-US" sz="4000" b="1" spc="50" dirty="0" smtClean="0">
                <a:ln w="0"/>
                <a:solidFill>
                  <a:schemeClr val="bg2"/>
                </a:solidFill>
                <a:effectLst>
                  <a:outerShdw blurRad="38100" dist="38100" dir="2700000" algn="tl">
                    <a:srgbClr val="000000">
                      <a:alpha val="43137"/>
                    </a:srgbClr>
                  </a:outerShdw>
                </a:effectLst>
                <a:latin typeface="+mn-ea"/>
              </a:rPr>
              <a:t>，</a:t>
            </a:r>
            <a:endParaRPr lang="en-US" altLang="zh-TW" sz="4000" b="1" spc="50" dirty="0" smtClean="0">
              <a:ln w="0"/>
              <a:solidFill>
                <a:schemeClr val="bg2"/>
              </a:solidFill>
              <a:effectLst>
                <a:outerShdw blurRad="38100" dist="38100" dir="2700000" algn="tl">
                  <a:srgbClr val="000000">
                    <a:alpha val="43137"/>
                  </a:srgbClr>
                </a:outerShdw>
              </a:effectLst>
              <a:latin typeface="+mn-ea"/>
            </a:endParaRPr>
          </a:p>
          <a:p>
            <a:pPr algn="ctr">
              <a:defRPr/>
            </a:pPr>
            <a:r>
              <a:rPr lang="zh-TW" altLang="en-US" sz="4000" b="1" spc="50" dirty="0" smtClean="0">
                <a:ln w="0"/>
                <a:solidFill>
                  <a:schemeClr val="bg2"/>
                </a:solidFill>
                <a:effectLst>
                  <a:outerShdw blurRad="38100" dist="38100" dir="2700000" algn="tl">
                    <a:srgbClr val="000000">
                      <a:alpha val="43137"/>
                    </a:srgbClr>
                  </a:outerShdw>
                </a:effectLst>
                <a:latin typeface="+mn-ea"/>
              </a:rPr>
              <a:t>但</a:t>
            </a:r>
            <a:r>
              <a:rPr lang="zh-TW" altLang="en-US" sz="4000" b="1" spc="50" dirty="0">
                <a:ln w="0"/>
                <a:solidFill>
                  <a:schemeClr val="bg2"/>
                </a:solidFill>
                <a:effectLst>
                  <a:outerShdw blurRad="38100" dist="38100" dir="2700000" algn="tl">
                    <a:srgbClr val="000000">
                      <a:alpha val="43137"/>
                    </a:srgbClr>
                  </a:outerShdw>
                </a:effectLst>
                <a:latin typeface="+mn-ea"/>
              </a:rPr>
              <a:t>實際程度到底差多少？</a:t>
            </a:r>
          </a:p>
        </p:txBody>
      </p:sp>
      <p:sp>
        <p:nvSpPr>
          <p:cNvPr id="2" name="投影片編號版面配置區 1"/>
          <p:cNvSpPr>
            <a:spLocks noGrp="1"/>
          </p:cNvSpPr>
          <p:nvPr>
            <p:ph type="sldNum" sz="quarter" idx="12"/>
          </p:nvPr>
        </p:nvSpPr>
        <p:spPr/>
        <p:txBody>
          <a:bodyPr/>
          <a:lstStyle/>
          <a:p>
            <a:pPr>
              <a:defRPr/>
            </a:pPr>
            <a:fld id="{07B2882A-C9CA-4BD3-B085-6E53795B8432}" type="slidenum">
              <a:rPr lang="es-ES" altLang="zh-TW" smtClean="0"/>
              <a:pPr>
                <a:defRPr/>
              </a:pPr>
              <a:t>15</a:t>
            </a:fld>
            <a:endParaRPr lang="es-ES" altLang="zh-TW"/>
          </a:p>
        </p:txBody>
      </p:sp>
      <p:sp>
        <p:nvSpPr>
          <p:cNvPr id="4" name="橢圓 3"/>
          <p:cNvSpPr/>
          <p:nvPr/>
        </p:nvSpPr>
        <p:spPr>
          <a:xfrm>
            <a:off x="7308304" y="1916832"/>
            <a:ext cx="720080" cy="720080"/>
          </a:xfrm>
          <a:prstGeom prst="ellipse">
            <a:avLst/>
          </a:prstGeom>
          <a:noFill/>
          <a:ln w="76200">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70891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a:xfrm>
            <a:off x="43472" y="4725144"/>
            <a:ext cx="8229600" cy="1728713"/>
          </a:xfrm>
        </p:spPr>
        <p:txBody>
          <a:bodyPr>
            <a:normAutofit fontScale="90000"/>
          </a:bodyPr>
          <a:lstStyle/>
          <a:p>
            <a:pPr algn="l"/>
            <a:r>
              <a:rPr lang="zh-TW" altLang="en-US" sz="4800" b="1" dirty="0" smtClean="0">
                <a:latin typeface="微軟正黑體" panose="020B0604030504040204" pitchFamily="34" charset="-120"/>
                <a:ea typeface="微軟正黑體" panose="020B0604030504040204" pitchFamily="34" charset="-120"/>
              </a:rPr>
              <a:t>針對以上的問題</a:t>
            </a:r>
            <a:r>
              <a:rPr lang="en-US" altLang="zh-TW" sz="4800" b="1" dirty="0" smtClean="0">
                <a:latin typeface="微軟正黑體" panose="020B0604030504040204" pitchFamily="34" charset="-120"/>
                <a:ea typeface="微軟正黑體" panose="020B0604030504040204" pitchFamily="34" charset="-120"/>
              </a:rPr>
              <a:t>…</a:t>
            </a:r>
            <a:br>
              <a:rPr lang="en-US" altLang="zh-TW" sz="4800" b="1" dirty="0" smtClean="0">
                <a:latin typeface="微軟正黑體" panose="020B0604030504040204" pitchFamily="34" charset="-120"/>
                <a:ea typeface="微軟正黑體" panose="020B0604030504040204" pitchFamily="34" charset="-120"/>
              </a:rPr>
            </a:br>
            <a:r>
              <a:rPr lang="en-US" altLang="zh-TW" sz="4800" b="1" dirty="0" smtClean="0">
                <a:latin typeface="微軟正黑體" panose="020B0604030504040204" pitchFamily="34" charset="-120"/>
                <a:ea typeface="微軟正黑體" panose="020B0604030504040204" pitchFamily="34" charset="-120"/>
              </a:rPr>
              <a:t/>
            </a:r>
            <a:br>
              <a:rPr lang="en-US" altLang="zh-TW" sz="4800" b="1" dirty="0" smtClean="0">
                <a:latin typeface="微軟正黑體" panose="020B0604030504040204" pitchFamily="34" charset="-120"/>
                <a:ea typeface="微軟正黑體" panose="020B0604030504040204" pitchFamily="34" charset="-120"/>
              </a:rPr>
            </a:br>
            <a:r>
              <a:rPr lang="zh-TW" altLang="en-US" sz="4800" b="1" dirty="0" smtClean="0">
                <a:latin typeface="微軟正黑體" panose="020B0604030504040204" pitchFamily="34" charset="-120"/>
                <a:ea typeface="微軟正黑體" panose="020B0604030504040204" pitchFamily="34" charset="-120"/>
              </a:rPr>
              <a:t>我們提供另一種評量方式</a:t>
            </a:r>
          </a:p>
        </p:txBody>
      </p:sp>
      <p:sp>
        <p:nvSpPr>
          <p:cNvPr id="2" name="投影片編號版面配置區 1"/>
          <p:cNvSpPr>
            <a:spLocks noGrp="1"/>
          </p:cNvSpPr>
          <p:nvPr>
            <p:ph type="sldNum" sz="quarter" idx="12"/>
          </p:nvPr>
        </p:nvSpPr>
        <p:spPr/>
        <p:txBody>
          <a:bodyPr/>
          <a:lstStyle/>
          <a:p>
            <a:pPr>
              <a:defRPr/>
            </a:pPr>
            <a:fld id="{84616792-A00E-45DE-A2D0-6A8BB5601CE9}" type="slidenum">
              <a:rPr lang="es-ES" altLang="zh-TW" smtClean="0"/>
              <a:pPr>
                <a:defRPr/>
              </a:pPr>
              <a:t>16</a:t>
            </a:fld>
            <a:endParaRPr lang="es-ES" altLang="zh-TW" dirty="0"/>
          </a:p>
        </p:txBody>
      </p:sp>
      <p:pic>
        <p:nvPicPr>
          <p:cNvPr id="31747"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220072" y="764704"/>
            <a:ext cx="3053000" cy="293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663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509" y="1157816"/>
            <a:ext cx="4171951"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圖片 3" descr="MC900290924.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46478">
            <a:off x="7898500" y="583736"/>
            <a:ext cx="10715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4373934" y="1074260"/>
            <a:ext cx="3262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2400"/>
              </a:spcBef>
            </a:pPr>
            <a:r>
              <a:rPr lang="zh-TW" altLang="en-US" sz="4000" b="1" dirty="0">
                <a:solidFill>
                  <a:srgbClr val="FFFF00"/>
                </a:solidFill>
                <a:latin typeface="微軟正黑體" panose="020B0604030504040204" pitchFamily="34" charset="-120"/>
                <a:ea typeface="微軟正黑體" panose="020B0604030504040204" pitchFamily="34" charset="-120"/>
              </a:rPr>
              <a:t>評量目標明確</a:t>
            </a:r>
            <a:endParaRPr lang="en-US" altLang="zh-TW" sz="4000" b="1" dirty="0">
              <a:solidFill>
                <a:srgbClr val="FFFF00"/>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0415" y="1828509"/>
            <a:ext cx="6012160" cy="440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標題 1"/>
          <p:cNvSpPr>
            <a:spLocks noGrp="1"/>
          </p:cNvSpPr>
          <p:nvPr>
            <p:ph type="title"/>
          </p:nvPr>
        </p:nvSpPr>
        <p:spPr>
          <a:xfrm>
            <a:off x="226677" y="137524"/>
            <a:ext cx="8081963" cy="757238"/>
          </a:xfr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zh-TW" altLang="en-US" sz="4800" b="1" spc="50" dirty="0">
                <a:ln w="0"/>
                <a:solidFill>
                  <a:schemeClr val="bg2"/>
                </a:solidFill>
                <a:effectLst>
                  <a:outerShdw blurRad="38100" dist="38100" dir="2700000" algn="tl">
                    <a:srgbClr val="000000">
                      <a:alpha val="43137"/>
                    </a:srgbClr>
                  </a:outerShdw>
                </a:effectLst>
                <a:latin typeface="+mj-ea"/>
                <a:ea typeface="+mj-ea"/>
              </a:rPr>
              <a:t>標準本位評量</a:t>
            </a:r>
            <a:r>
              <a:rPr lang="zh-TW" altLang="en-US" sz="4800" b="1" spc="50" dirty="0" smtClean="0">
                <a:ln w="0"/>
                <a:solidFill>
                  <a:schemeClr val="bg2"/>
                </a:solidFill>
                <a:effectLst>
                  <a:outerShdw blurRad="38100" dist="38100" dir="2700000" algn="tl">
                    <a:srgbClr val="000000">
                      <a:alpha val="43137"/>
                    </a:srgbClr>
                  </a:outerShdw>
                </a:effectLst>
                <a:latin typeface="+mj-ea"/>
                <a:ea typeface="+mj-ea"/>
              </a:rPr>
              <a:t>題目</a:t>
            </a:r>
            <a:r>
              <a:rPr lang="en-US" altLang="zh-TW" sz="4800" b="1" spc="50" dirty="0" smtClean="0">
                <a:ln w="0"/>
                <a:solidFill>
                  <a:schemeClr val="bg2"/>
                </a:solidFill>
                <a:effectLst>
                  <a:outerShdw blurRad="38100" dist="38100" dir="2700000" algn="tl">
                    <a:srgbClr val="000000">
                      <a:alpha val="43137"/>
                    </a:srgbClr>
                  </a:outerShdw>
                </a:effectLst>
                <a:latin typeface="+mj-ea"/>
                <a:ea typeface="+mj-ea"/>
              </a:rPr>
              <a:t>(</a:t>
            </a:r>
            <a:r>
              <a:rPr lang="zh-TW" altLang="en-US" sz="4800" b="1" spc="50" dirty="0" smtClean="0">
                <a:ln w="0"/>
                <a:solidFill>
                  <a:schemeClr val="bg2"/>
                </a:solidFill>
                <a:effectLst>
                  <a:outerShdw blurRad="38100" dist="38100" dir="2700000" algn="tl">
                    <a:srgbClr val="000000">
                      <a:alpha val="43137"/>
                    </a:srgbClr>
                  </a:outerShdw>
                </a:effectLst>
                <a:latin typeface="+mj-ea"/>
                <a:ea typeface="+mj-ea"/>
              </a:rPr>
              <a:t>小六英語</a:t>
            </a:r>
            <a:r>
              <a:rPr lang="en-US" altLang="zh-TW" sz="4800" b="1" spc="50" dirty="0" smtClean="0">
                <a:ln w="0"/>
                <a:solidFill>
                  <a:schemeClr val="bg2"/>
                </a:solidFill>
                <a:effectLst>
                  <a:outerShdw blurRad="38100" dist="38100" dir="2700000" algn="tl">
                    <a:srgbClr val="000000">
                      <a:alpha val="43137"/>
                    </a:srgbClr>
                  </a:outerShdw>
                </a:effectLst>
                <a:latin typeface="+mj-ea"/>
                <a:ea typeface="+mj-ea"/>
              </a:rPr>
              <a:t>)</a:t>
            </a:r>
            <a:endParaRPr lang="zh-TW" altLang="en-US" sz="4800" b="1" spc="50" dirty="0">
              <a:ln w="0"/>
              <a:solidFill>
                <a:schemeClr val="bg2"/>
              </a:solidFill>
              <a:effectLst>
                <a:outerShdw blurRad="38100" dist="38100" dir="2700000" algn="tl">
                  <a:srgbClr val="000000">
                    <a:alpha val="43137"/>
                  </a:srgbClr>
                </a:outerShdw>
              </a:effectLst>
              <a:latin typeface="+mj-ea"/>
              <a:ea typeface="+mj-ea"/>
            </a:endParaRPr>
          </a:p>
        </p:txBody>
      </p:sp>
      <p:sp>
        <p:nvSpPr>
          <p:cNvPr id="2" name="投影片編號版面配置區 1"/>
          <p:cNvSpPr>
            <a:spLocks noGrp="1"/>
          </p:cNvSpPr>
          <p:nvPr>
            <p:ph type="sldNum" sz="quarter" idx="12"/>
          </p:nvPr>
        </p:nvSpPr>
        <p:spPr/>
        <p:txBody>
          <a:bodyPr/>
          <a:lstStyle/>
          <a:p>
            <a:pPr>
              <a:defRPr/>
            </a:pPr>
            <a:fld id="{F89F8D66-D633-4164-8AF6-774A097F7C0A}" type="slidenum">
              <a:rPr lang="es-ES" altLang="zh-TW" smtClean="0"/>
              <a:pPr>
                <a:defRPr/>
              </a:pPr>
              <a:t>17</a:t>
            </a:fld>
            <a:endParaRPr lang="es-ES" altLang="zh-TW"/>
          </a:p>
        </p:txBody>
      </p:sp>
      <p:sp>
        <p:nvSpPr>
          <p:cNvPr id="13" name="矩形 12"/>
          <p:cNvSpPr/>
          <p:nvPr/>
        </p:nvSpPr>
        <p:spPr>
          <a:xfrm>
            <a:off x="3525186" y="4941169"/>
            <a:ext cx="5618813" cy="1373358"/>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FF"/>
              </a:solidFill>
            </a:endParaRPr>
          </a:p>
        </p:txBody>
      </p:sp>
      <p:sp>
        <p:nvSpPr>
          <p:cNvPr id="14" name="文字方塊 13"/>
          <p:cNvSpPr txBox="1"/>
          <p:nvPr/>
        </p:nvSpPr>
        <p:spPr>
          <a:xfrm>
            <a:off x="4915367" y="6299836"/>
            <a:ext cx="2838450" cy="461962"/>
          </a:xfrm>
          <a:prstGeom prst="rect">
            <a:avLst/>
          </a:prstGeom>
          <a:noFill/>
          <a:ln>
            <a:noFill/>
          </a:ln>
        </p:spPr>
        <p:txBody>
          <a:bodyPr>
            <a:spAutoFit/>
          </a:bodyPr>
          <a:lstStyle/>
          <a:p>
            <a:pPr algn="ctr">
              <a:defRPr/>
            </a:pPr>
            <a:r>
              <a:rPr lang="zh-TW" altLang="en-US" sz="24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明確說明學生程度</a:t>
            </a:r>
          </a:p>
        </p:txBody>
      </p:sp>
      <p:sp>
        <p:nvSpPr>
          <p:cNvPr id="9" name="矩形 1"/>
          <p:cNvSpPr>
            <a:spLocks noChangeArrowheads="1"/>
          </p:cNvSpPr>
          <p:nvPr/>
        </p:nvSpPr>
        <p:spPr bwMode="auto">
          <a:xfrm>
            <a:off x="3792774" y="5046552"/>
            <a:ext cx="727075" cy="304800"/>
          </a:xfrm>
          <a:prstGeom prst="rect">
            <a:avLst/>
          </a:prstGeom>
          <a:noFill/>
          <a:ln w="5715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sp>
        <p:nvSpPr>
          <p:cNvPr id="15" name="矩形 1"/>
          <p:cNvSpPr>
            <a:spLocks noChangeArrowheads="1"/>
          </p:cNvSpPr>
          <p:nvPr/>
        </p:nvSpPr>
        <p:spPr bwMode="auto">
          <a:xfrm>
            <a:off x="3757714" y="5379896"/>
            <a:ext cx="1102318" cy="809368"/>
          </a:xfrm>
          <a:prstGeom prst="rect">
            <a:avLst/>
          </a:prstGeom>
          <a:noFill/>
          <a:ln w="5715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sp>
        <p:nvSpPr>
          <p:cNvPr id="16" name="矩形 1"/>
          <p:cNvSpPr>
            <a:spLocks noChangeArrowheads="1"/>
          </p:cNvSpPr>
          <p:nvPr/>
        </p:nvSpPr>
        <p:spPr bwMode="auto">
          <a:xfrm>
            <a:off x="5658496" y="5912890"/>
            <a:ext cx="727075" cy="304800"/>
          </a:xfrm>
          <a:prstGeom prst="rect">
            <a:avLst/>
          </a:prstGeom>
          <a:noFill/>
          <a:ln w="5715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sp>
        <p:nvSpPr>
          <p:cNvPr id="17" name="矩形 1"/>
          <p:cNvSpPr>
            <a:spLocks noChangeArrowheads="1"/>
          </p:cNvSpPr>
          <p:nvPr/>
        </p:nvSpPr>
        <p:spPr bwMode="auto">
          <a:xfrm>
            <a:off x="4860032" y="5379896"/>
            <a:ext cx="3816424" cy="809368"/>
          </a:xfrm>
          <a:prstGeom prst="rect">
            <a:avLst/>
          </a:prstGeom>
          <a:noFill/>
          <a:ln w="5715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spTree>
    <p:extLst>
      <p:ext uri="{BB962C8B-B14F-4D97-AF65-F5344CB8AC3E}">
        <p14:creationId xmlns:p14="http://schemas.microsoft.com/office/powerpoint/2010/main" val="124559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p:bldP spid="9"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extLst/>
          </p:nvPr>
        </p:nvGraphicFramePr>
        <p:xfrm>
          <a:off x="323850" y="1230313"/>
          <a:ext cx="8569325" cy="5538788"/>
        </p:xfrm>
        <a:graphic>
          <a:graphicData uri="http://schemas.openxmlformats.org/drawingml/2006/table">
            <a:tbl>
              <a:tblPr/>
              <a:tblGrid>
                <a:gridCol w="750888">
                  <a:extLst>
                    <a:ext uri="{9D8B030D-6E8A-4147-A177-3AD203B41FA5}">
                      <a16:colId xmlns:a16="http://schemas.microsoft.com/office/drawing/2014/main" val="20000"/>
                    </a:ext>
                  </a:extLst>
                </a:gridCol>
                <a:gridCol w="1160462">
                  <a:extLst>
                    <a:ext uri="{9D8B030D-6E8A-4147-A177-3AD203B41FA5}">
                      <a16:colId xmlns:a16="http://schemas.microsoft.com/office/drawing/2014/main" val="20001"/>
                    </a:ext>
                  </a:extLst>
                </a:gridCol>
                <a:gridCol w="1400175">
                  <a:extLst>
                    <a:ext uri="{9D8B030D-6E8A-4147-A177-3AD203B41FA5}">
                      <a16:colId xmlns:a16="http://schemas.microsoft.com/office/drawing/2014/main" val="20002"/>
                    </a:ext>
                  </a:extLst>
                </a:gridCol>
                <a:gridCol w="1441450">
                  <a:extLst>
                    <a:ext uri="{9D8B030D-6E8A-4147-A177-3AD203B41FA5}">
                      <a16:colId xmlns:a16="http://schemas.microsoft.com/office/drawing/2014/main" val="20003"/>
                    </a:ext>
                  </a:extLst>
                </a:gridCol>
                <a:gridCol w="1550988">
                  <a:extLst>
                    <a:ext uri="{9D8B030D-6E8A-4147-A177-3AD203B41FA5}">
                      <a16:colId xmlns:a16="http://schemas.microsoft.com/office/drawing/2014/main" val="20004"/>
                    </a:ext>
                  </a:extLst>
                </a:gridCol>
                <a:gridCol w="1430337">
                  <a:extLst>
                    <a:ext uri="{9D8B030D-6E8A-4147-A177-3AD203B41FA5}">
                      <a16:colId xmlns:a16="http://schemas.microsoft.com/office/drawing/2014/main" val="20005"/>
                    </a:ext>
                  </a:extLst>
                </a:gridCol>
                <a:gridCol w="835025">
                  <a:extLst>
                    <a:ext uri="{9D8B030D-6E8A-4147-A177-3AD203B41FA5}">
                      <a16:colId xmlns:a16="http://schemas.microsoft.com/office/drawing/2014/main" val="20006"/>
                    </a:ext>
                  </a:extLst>
                </a:gridCol>
              </a:tblGrid>
              <a:tr h="2255838">
                <a:tc gridSpan="7">
                  <a:txBody>
                    <a:bodyPr/>
                    <a:lstStyle>
                      <a:lvl1pPr marL="1066800" indent="-9906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066800" marR="0" lvl="0" indent="-990600" algn="l"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評量標準說明</a:t>
                      </a:r>
                    </a:p>
                    <a:p>
                      <a:pPr marL="1066800" marR="0" lvl="0" indent="-990600" algn="just" defTabSz="685800" rtl="0" eaLnBrk="1" fontAlgn="base" latinLnBrk="0" hangingPunct="1">
                        <a:lnSpc>
                          <a:spcPts val="25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1.</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移位接球</a:t>
                      </a:r>
                      <a:r>
                        <a:rPr kumimoji="0" lang="zh-TW" altLang="en-US"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學生能向前後左右等位置移動，以接應隊友的傳球。</a:t>
                      </a:r>
                    </a:p>
                    <a:p>
                      <a:pPr marL="1066800" marR="0" lvl="0" indent="-990600" algn="just" defTabSz="685800" rtl="0" eaLnBrk="1" fontAlgn="base" latinLnBrk="0" hangingPunct="1">
                        <a:lnSpc>
                          <a:spcPts val="25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2.</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出聲接球</a:t>
                      </a:r>
                      <a:r>
                        <a:rPr kumimoji="0" lang="zh-TW" altLang="en-US"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排球位於多人中間的位置，能出聲接球（如我來、</a:t>
                      </a: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my ball</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 </a:t>
                      </a:r>
                    </a:p>
                    <a:p>
                      <a:pPr marL="1066800" marR="0" lvl="0" indent="-990600" algn="just" defTabSz="685800" rtl="0" eaLnBrk="1" fontAlgn="base" latinLnBrk="0" hangingPunct="1">
                        <a:lnSpc>
                          <a:spcPts val="25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3.</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技能選擇</a:t>
                      </a:r>
                      <a:r>
                        <a:rPr kumimoji="0" lang="zh-TW" altLang="en-US"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依據來球高度選擇適當的傳球方式，如高於頭頂的球採用高手傳球。 </a:t>
                      </a:r>
                    </a:p>
                    <a:p>
                      <a:pPr marL="1066800" marR="0" lvl="0" indent="-990600" algn="just" defTabSz="685800" rtl="0" eaLnBrk="1" fontAlgn="base" latinLnBrk="0" hangingPunct="1">
                        <a:lnSpc>
                          <a:spcPts val="25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4.</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高度適當</a:t>
                      </a:r>
                      <a:r>
                        <a:rPr kumimoji="0" lang="zh-TW" altLang="en-US"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是指傳球高度至少高於球網（國小四年約</a:t>
                      </a: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180</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公分）。</a:t>
                      </a:r>
                    </a:p>
                    <a:p>
                      <a:pPr marL="1066800" marR="0" lvl="0" indent="-990600" algn="just" defTabSz="685800" rtl="0" eaLnBrk="1" fontAlgn="base" latinLnBrk="0" hangingPunct="1">
                        <a:lnSpc>
                          <a:spcPts val="25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5.</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評量時間</a:t>
                      </a:r>
                      <a:r>
                        <a:rPr kumimoji="0" lang="zh-TW" altLang="en-US"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學生</a:t>
                      </a: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3</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a:t>
                      </a: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4</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人為</a:t>
                      </a: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1</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組，進行小組傳球接龍遊戲，教師觀察每位學生約</a:t>
                      </a: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20</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a:t>
                      </a: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30</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秒，或觀察每組約</a:t>
                      </a: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2</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a:t>
                      </a: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3</a:t>
                      </a: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分鐘。</a:t>
                      </a:r>
                    </a:p>
                  </a:txBody>
                  <a:tcPr marL="56084" marR="56084"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35000">
                <a:tc gridSpan="2">
                  <a:txBody>
                    <a:bodyPr/>
                    <a:lstStyle>
                      <a:lvl1pPr indent="4572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l" defTabSz="685800" rtl="0" eaLnBrk="1" fontAlgn="base" latinLnBrk="0" hangingPunct="1">
                        <a:lnSpc>
                          <a:spcPts val="2500"/>
                        </a:lnSpc>
                        <a:spcBef>
                          <a:spcPts val="238"/>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       </a:t>
                      </a: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評量項目</a:t>
                      </a:r>
                    </a:p>
                    <a:p>
                      <a:pPr marL="0" marR="0" lvl="0" indent="457200" algn="l"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學生</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hMerge="1">
                  <a:txBody>
                    <a:bodyPr/>
                    <a:lstStyle/>
                    <a:p>
                      <a:endParaRPr lang="zh-TW" altLang="en-US"/>
                    </a:p>
                  </a:txBody>
                  <a:tcPr/>
                </a:tc>
                <a:tc gridSpan="4">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ts val="60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傳球接龍</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just" defTabSz="685800" rtl="0" eaLnBrk="1" fontAlgn="base" latinLnBrk="0" hangingPunct="1">
                        <a:lnSpc>
                          <a:spcPts val="2500"/>
                        </a:lnSpc>
                        <a:spcBef>
                          <a:spcPts val="600"/>
                        </a:spcBef>
                        <a:spcAft>
                          <a:spcPts val="60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總成績</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1"/>
                  </a:ext>
                </a:extLst>
              </a:tr>
              <a:tr h="377825">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座號</a:t>
                      </a:r>
                      <a:endPar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姓 名</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移位接球</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出聲接球</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高度適當</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技能選擇</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vMerge="1">
                  <a:txBody>
                    <a:bodyPr/>
                    <a:lstStyle/>
                    <a:p>
                      <a:endParaRPr lang="zh-TW" altLang="en-US"/>
                    </a:p>
                  </a:txBody>
                  <a:tcPr/>
                </a:tc>
                <a:extLst>
                  <a:ext uri="{0D108BD9-81ED-4DB2-BD59-A6C34878D82A}">
                    <a16:rowId xmlns:a16="http://schemas.microsoft.com/office/drawing/2014/main" val="10002"/>
                  </a:ext>
                </a:extLst>
              </a:tr>
              <a:tr h="365125">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1</a:t>
                      </a:r>
                      <a:endParaRPr kumimoji="0" lang="zh-TW" altLang="zh-TW" sz="1800" b="0" i="0" u="none" strike="noStrike" cap="none" normalizeH="0" baseline="0" dirty="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郭○○</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marL="104775"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04775" marR="0" lvl="0" indent="-127000" algn="ctr" defTabSz="685800" rtl="0" eaLnBrk="1" fontAlgn="base" latinLnBrk="0" hangingPunct="1">
                        <a:lnSpc>
                          <a:spcPts val="2500"/>
                        </a:lnSpc>
                        <a:spcBef>
                          <a:spcPts val="600"/>
                        </a:spcBef>
                        <a:spcAft>
                          <a:spcPts val="60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marL="104775"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04775" marR="0" lvl="0" indent="-127000" algn="ctr" defTabSz="685800" rtl="0" eaLnBrk="1" fontAlgn="base" latinLnBrk="0" hangingPunct="1">
                        <a:lnSpc>
                          <a:spcPts val="2500"/>
                        </a:lnSpc>
                        <a:spcBef>
                          <a:spcPts val="600"/>
                        </a:spcBef>
                        <a:spcAft>
                          <a:spcPts val="60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marL="104775"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104775" marR="0" lvl="0" indent="-127000" algn="ctr" defTabSz="685800" rtl="0" eaLnBrk="1" fontAlgn="base" latinLnBrk="0" hangingPunct="1">
                        <a:lnSpc>
                          <a:spcPts val="2500"/>
                        </a:lnSpc>
                        <a:spcBef>
                          <a:spcPts val="600"/>
                        </a:spcBef>
                        <a:spcAft>
                          <a:spcPts val="60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ts val="600"/>
                        </a:spcBef>
                        <a:spcAft>
                          <a:spcPts val="60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3"/>
                  </a:ext>
                </a:extLst>
              </a:tr>
              <a:tr h="317500">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2</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黃○○</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ts val="600"/>
                        </a:spcBef>
                        <a:spcAft>
                          <a:spcPts val="60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317500">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3</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劉○○</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ts val="600"/>
                        </a:spcBef>
                        <a:spcAft>
                          <a:spcPts val="60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5"/>
                  </a:ext>
                </a:extLst>
              </a:tr>
              <a:tr h="317500">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4</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林○○</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ts val="600"/>
                        </a:spcBef>
                        <a:spcAft>
                          <a:spcPts val="60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317500">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5</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陳○○</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ts val="600"/>
                        </a:spcBef>
                        <a:spcAft>
                          <a:spcPts val="60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7"/>
                  </a:ext>
                </a:extLst>
              </a:tr>
              <a:tr h="317500">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Arial" panose="020B0604020202020204" pitchFamily="34" charset="0"/>
                        </a:rPr>
                        <a:t>6</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r>
                        <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Arial" panose="020B0604020202020204" pitchFamily="34" charset="0"/>
                        </a:rPr>
                        <a:t>李○○</a:t>
                      </a: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ts val="600"/>
                        </a:spcBef>
                        <a:spcAft>
                          <a:spcPts val="600"/>
                        </a:spcAft>
                        <a:buClrTx/>
                        <a:buSzTx/>
                        <a:buFontTx/>
                        <a:buNone/>
                        <a:tabLst/>
                      </a:pPr>
                      <a:endParaRPr kumimoji="0" lang="zh-TW" altLang="zh-TW" sz="1800" b="0" i="0" u="none" strike="noStrike" cap="none" normalizeH="0" baseline="0" smtClean="0">
                        <a:ln>
                          <a:noFill/>
                        </a:ln>
                        <a:solidFill>
                          <a:srgbClr val="000000"/>
                        </a:solidFill>
                        <a:effectLst/>
                        <a:latin typeface="新細明體" panose="02020500000000000000" pitchFamily="18" charset="-12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8"/>
                  </a:ext>
                </a:extLst>
              </a:tr>
              <a:tr h="317500">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l"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just"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ctr" defTabSz="685800" rtl="0" eaLnBrk="1" fontAlgn="base" latinLnBrk="0" hangingPunct="1">
                        <a:lnSpc>
                          <a:spcPts val="2500"/>
                        </a:lnSpc>
                        <a:spcBef>
                          <a:spcPct val="0"/>
                        </a:spcBef>
                        <a:spcAft>
                          <a:spcPct val="0"/>
                        </a:spcAft>
                        <a:buClrTx/>
                        <a:buSzTx/>
                        <a:buFontTx/>
                        <a:buNone/>
                        <a:tabLst/>
                      </a:pPr>
                      <a:endParaRPr kumimoji="0" lang="en-US" altLang="zh-TW" sz="1800" b="0" i="0" u="none" strike="noStrike" cap="none" normalizeH="0" baseline="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tc>
                  <a:txBody>
                    <a:bodyPr/>
                    <a:lstStyle>
                      <a:lvl1pPr indent="-1270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127000" algn="l" defTabSz="685800" rtl="0" eaLnBrk="1" fontAlgn="base" latinLnBrk="0" hangingPunct="1">
                        <a:lnSpc>
                          <a:spcPts val="2500"/>
                        </a:lnSpc>
                        <a:spcBef>
                          <a:spcPts val="600"/>
                        </a:spcBef>
                        <a:spcAft>
                          <a:spcPts val="600"/>
                        </a:spcAft>
                        <a:buClrTx/>
                        <a:buSzTx/>
                        <a:buFontTx/>
                        <a:buNone/>
                        <a:tabLst/>
                      </a:pPr>
                      <a:endParaRPr kumimoji="0" lang="en-US" altLang="zh-TW" sz="1800" b="0" i="0" u="none" strike="noStrike" cap="none" normalizeH="0" baseline="0" dirty="0" smtClean="0">
                        <a:ln>
                          <a:noFill/>
                        </a:ln>
                        <a:solidFill>
                          <a:srgbClr val="000000"/>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56084" marR="56084"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9"/>
                  </a:ext>
                </a:extLst>
              </a:tr>
            </a:tbl>
          </a:graphicData>
        </a:graphic>
      </p:graphicFrame>
      <p:cxnSp>
        <p:nvCxnSpPr>
          <p:cNvPr id="7" name="直線接點 6"/>
          <p:cNvCxnSpPr/>
          <p:nvPr/>
        </p:nvCxnSpPr>
        <p:spPr>
          <a:xfrm>
            <a:off x="298450" y="3500438"/>
            <a:ext cx="1943100" cy="57626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14" name="表格 13"/>
          <p:cNvGraphicFramePr>
            <a:graphicFrameLocks noGrp="1"/>
          </p:cNvGraphicFramePr>
          <p:nvPr>
            <p:extLst/>
          </p:nvPr>
        </p:nvGraphicFramePr>
        <p:xfrm>
          <a:off x="250825" y="836613"/>
          <a:ext cx="8713790" cy="3321050"/>
        </p:xfrm>
        <a:graphic>
          <a:graphicData uri="http://schemas.openxmlformats.org/drawingml/2006/table">
            <a:tbl>
              <a:tblPr>
                <a:tableStyleId>{37CE84F3-28C3-443E-9E96-99CF82512B78}</a:tableStyleId>
              </a:tblPr>
              <a:tblGrid>
                <a:gridCol w="1080222">
                  <a:extLst>
                    <a:ext uri="{9D8B030D-6E8A-4147-A177-3AD203B41FA5}">
                      <a16:colId xmlns:a16="http://schemas.microsoft.com/office/drawing/2014/main" val="20000"/>
                    </a:ext>
                  </a:extLst>
                </a:gridCol>
                <a:gridCol w="1823844">
                  <a:extLst>
                    <a:ext uri="{9D8B030D-6E8A-4147-A177-3AD203B41FA5}">
                      <a16:colId xmlns:a16="http://schemas.microsoft.com/office/drawing/2014/main" val="20001"/>
                    </a:ext>
                  </a:extLst>
                </a:gridCol>
                <a:gridCol w="1452033">
                  <a:extLst>
                    <a:ext uri="{9D8B030D-6E8A-4147-A177-3AD203B41FA5}">
                      <a16:colId xmlns:a16="http://schemas.microsoft.com/office/drawing/2014/main" val="20002"/>
                    </a:ext>
                  </a:extLst>
                </a:gridCol>
                <a:gridCol w="1452033">
                  <a:extLst>
                    <a:ext uri="{9D8B030D-6E8A-4147-A177-3AD203B41FA5}">
                      <a16:colId xmlns:a16="http://schemas.microsoft.com/office/drawing/2014/main" val="20003"/>
                    </a:ext>
                  </a:extLst>
                </a:gridCol>
                <a:gridCol w="1452829">
                  <a:extLst>
                    <a:ext uri="{9D8B030D-6E8A-4147-A177-3AD203B41FA5}">
                      <a16:colId xmlns:a16="http://schemas.microsoft.com/office/drawing/2014/main" val="20004"/>
                    </a:ext>
                  </a:extLst>
                </a:gridCol>
                <a:gridCol w="1452829">
                  <a:extLst>
                    <a:ext uri="{9D8B030D-6E8A-4147-A177-3AD203B41FA5}">
                      <a16:colId xmlns:a16="http://schemas.microsoft.com/office/drawing/2014/main" val="20005"/>
                    </a:ext>
                  </a:extLst>
                </a:gridCol>
              </a:tblGrid>
              <a:tr h="254053">
                <a:tc rowSpan="2">
                  <a:txBody>
                    <a:bodyPr/>
                    <a:lstStyle/>
                    <a:p>
                      <a:pPr indent="-127000" algn="ctr">
                        <a:lnSpc>
                          <a:spcPts val="2000"/>
                        </a:lnSpc>
                        <a:spcAft>
                          <a:spcPts val="0"/>
                        </a:spcAft>
                      </a:pPr>
                      <a:r>
                        <a:rPr lang="zh-TW" sz="1600" b="1" kern="100" dirty="0">
                          <a:solidFill>
                            <a:schemeClr val="bg1">
                              <a:lumMod val="95000"/>
                            </a:schemeClr>
                          </a:solidFill>
                          <a:latin typeface="Times New Roman" pitchFamily="18" charset="0"/>
                          <a:ea typeface="標楷體" pitchFamily="65" charset="-120"/>
                          <a:cs typeface="Times New Roman" pitchFamily="18" charset="0"/>
                        </a:rPr>
                        <a:t>內容標準</a:t>
                      </a:r>
                    </a:p>
                  </a:txBody>
                  <a:tcPr marL="66207" marR="66207" marT="0" marB="0" anchor="ctr"/>
                </a:tc>
                <a:tc gridSpan="5">
                  <a:txBody>
                    <a:bodyPr/>
                    <a:lstStyle/>
                    <a:p>
                      <a:pPr indent="-127000" algn="ctr">
                        <a:lnSpc>
                          <a:spcPts val="2000"/>
                        </a:lnSpc>
                        <a:spcAft>
                          <a:spcPts val="0"/>
                        </a:spcAft>
                      </a:pPr>
                      <a:r>
                        <a:rPr lang="zh-TW" sz="1600" b="1" kern="100" dirty="0">
                          <a:solidFill>
                            <a:schemeClr val="bg1">
                              <a:lumMod val="95000"/>
                            </a:schemeClr>
                          </a:solidFill>
                          <a:latin typeface="Times New Roman" pitchFamily="18" charset="0"/>
                          <a:ea typeface="標楷體" pitchFamily="65" charset="-120"/>
                          <a:cs typeface="Times New Roman" pitchFamily="18" charset="0"/>
                        </a:rPr>
                        <a:t>表現標準</a:t>
                      </a:r>
                    </a:p>
                  </a:txBody>
                  <a:tcPr marL="66207" marR="66207"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54053">
                <a:tc vMerge="1">
                  <a:txBody>
                    <a:bodyPr/>
                    <a:lstStyle/>
                    <a:p>
                      <a:endParaRPr lang="zh-TW" altLang="en-US"/>
                    </a:p>
                  </a:txBody>
                  <a:tcPr/>
                </a:tc>
                <a:tc>
                  <a:txBody>
                    <a:bodyPr/>
                    <a:lstStyle/>
                    <a:p>
                      <a:pPr indent="-127000" algn="ctr">
                        <a:lnSpc>
                          <a:spcPts val="2000"/>
                        </a:lnSpc>
                        <a:spcAft>
                          <a:spcPts val="0"/>
                        </a:spcAft>
                      </a:pPr>
                      <a:r>
                        <a:rPr lang="en-US" sz="1600" b="1" kern="100" dirty="0">
                          <a:solidFill>
                            <a:schemeClr val="bg1">
                              <a:lumMod val="95000"/>
                            </a:schemeClr>
                          </a:solidFill>
                          <a:latin typeface="Times New Roman" pitchFamily="18" charset="0"/>
                          <a:ea typeface="標楷體" pitchFamily="65" charset="-120"/>
                          <a:cs typeface="Times New Roman" pitchFamily="18" charset="0"/>
                        </a:rPr>
                        <a:t>A</a:t>
                      </a:r>
                      <a:endParaRPr lang="zh-TW" sz="1600" b="1" kern="100" dirty="0">
                        <a:solidFill>
                          <a:schemeClr val="bg1">
                            <a:lumMod val="95000"/>
                          </a:schemeClr>
                        </a:solidFill>
                        <a:latin typeface="Times New Roman" pitchFamily="18" charset="0"/>
                        <a:ea typeface="標楷體" pitchFamily="65" charset="-120"/>
                        <a:cs typeface="Times New Roman" pitchFamily="18" charset="0"/>
                      </a:endParaRPr>
                    </a:p>
                  </a:txBody>
                  <a:tcPr marL="66207" marR="66207" marT="0" marB="0" anchor="ctr"/>
                </a:tc>
                <a:tc>
                  <a:txBody>
                    <a:bodyPr/>
                    <a:lstStyle/>
                    <a:p>
                      <a:pPr marL="304800" indent="-127000" algn="ctr">
                        <a:lnSpc>
                          <a:spcPts val="2000"/>
                        </a:lnSpc>
                        <a:spcAft>
                          <a:spcPts val="0"/>
                        </a:spcAft>
                      </a:pPr>
                      <a:r>
                        <a:rPr lang="en-US" sz="1600" b="1" kern="100" dirty="0">
                          <a:solidFill>
                            <a:schemeClr val="bg1">
                              <a:lumMod val="95000"/>
                            </a:schemeClr>
                          </a:solidFill>
                          <a:latin typeface="Times New Roman" pitchFamily="18" charset="0"/>
                          <a:ea typeface="標楷體" pitchFamily="65" charset="-120"/>
                          <a:cs typeface="Times New Roman" pitchFamily="18" charset="0"/>
                        </a:rPr>
                        <a:t>B</a:t>
                      </a:r>
                      <a:endParaRPr lang="zh-TW" sz="1600" b="1" kern="100" dirty="0">
                        <a:solidFill>
                          <a:schemeClr val="bg1">
                            <a:lumMod val="95000"/>
                          </a:schemeClr>
                        </a:solidFill>
                        <a:latin typeface="Times New Roman" pitchFamily="18" charset="0"/>
                        <a:ea typeface="標楷體" pitchFamily="65" charset="-120"/>
                        <a:cs typeface="Times New Roman" pitchFamily="18" charset="0"/>
                      </a:endParaRPr>
                    </a:p>
                  </a:txBody>
                  <a:tcPr marL="66207" marR="66207" marT="0" marB="0" anchor="ctr"/>
                </a:tc>
                <a:tc>
                  <a:txBody>
                    <a:bodyPr/>
                    <a:lstStyle/>
                    <a:p>
                      <a:pPr indent="-127000" algn="ctr">
                        <a:lnSpc>
                          <a:spcPts val="2000"/>
                        </a:lnSpc>
                        <a:spcAft>
                          <a:spcPts val="0"/>
                        </a:spcAft>
                      </a:pPr>
                      <a:r>
                        <a:rPr lang="en-US" sz="1600" b="1" kern="100" dirty="0">
                          <a:solidFill>
                            <a:schemeClr val="bg1">
                              <a:lumMod val="95000"/>
                            </a:schemeClr>
                          </a:solidFill>
                          <a:latin typeface="Times New Roman" pitchFamily="18" charset="0"/>
                          <a:ea typeface="標楷體" pitchFamily="65" charset="-120"/>
                          <a:cs typeface="Times New Roman" pitchFamily="18" charset="0"/>
                        </a:rPr>
                        <a:t>C</a:t>
                      </a:r>
                      <a:endParaRPr lang="zh-TW" sz="1600" b="1" kern="100" dirty="0">
                        <a:solidFill>
                          <a:schemeClr val="bg1">
                            <a:lumMod val="95000"/>
                          </a:schemeClr>
                        </a:solidFill>
                        <a:latin typeface="Times New Roman" pitchFamily="18" charset="0"/>
                        <a:ea typeface="標楷體" pitchFamily="65" charset="-120"/>
                        <a:cs typeface="Times New Roman" pitchFamily="18" charset="0"/>
                      </a:endParaRPr>
                    </a:p>
                  </a:txBody>
                  <a:tcPr marL="66207" marR="66207" marT="0" marB="0" anchor="ctr"/>
                </a:tc>
                <a:tc>
                  <a:txBody>
                    <a:bodyPr/>
                    <a:lstStyle/>
                    <a:p>
                      <a:pPr indent="-127000" algn="ctr">
                        <a:lnSpc>
                          <a:spcPts val="2000"/>
                        </a:lnSpc>
                        <a:spcAft>
                          <a:spcPts val="0"/>
                        </a:spcAft>
                      </a:pPr>
                      <a:r>
                        <a:rPr lang="en-US" sz="1600" b="1" kern="100" dirty="0">
                          <a:solidFill>
                            <a:schemeClr val="bg1">
                              <a:lumMod val="95000"/>
                            </a:schemeClr>
                          </a:solidFill>
                          <a:latin typeface="Times New Roman" pitchFamily="18" charset="0"/>
                          <a:ea typeface="標楷體" pitchFamily="65" charset="-120"/>
                          <a:cs typeface="Times New Roman" pitchFamily="18" charset="0"/>
                        </a:rPr>
                        <a:t>D</a:t>
                      </a:r>
                      <a:endParaRPr lang="zh-TW" sz="1600" b="1" kern="100" dirty="0">
                        <a:solidFill>
                          <a:schemeClr val="bg1">
                            <a:lumMod val="95000"/>
                          </a:schemeClr>
                        </a:solidFill>
                        <a:latin typeface="Times New Roman" pitchFamily="18" charset="0"/>
                        <a:ea typeface="標楷體" pitchFamily="65" charset="-120"/>
                        <a:cs typeface="Times New Roman" pitchFamily="18" charset="0"/>
                      </a:endParaRPr>
                    </a:p>
                  </a:txBody>
                  <a:tcPr marL="66207" marR="66207" marT="0" marB="0" anchor="ctr"/>
                </a:tc>
                <a:tc>
                  <a:txBody>
                    <a:bodyPr/>
                    <a:lstStyle/>
                    <a:p>
                      <a:pPr indent="-127000" algn="ctr">
                        <a:lnSpc>
                          <a:spcPts val="2000"/>
                        </a:lnSpc>
                        <a:spcAft>
                          <a:spcPts val="0"/>
                        </a:spcAft>
                      </a:pPr>
                      <a:r>
                        <a:rPr lang="en-US" sz="1600" b="1" kern="100" dirty="0">
                          <a:solidFill>
                            <a:schemeClr val="bg1">
                              <a:lumMod val="95000"/>
                            </a:schemeClr>
                          </a:solidFill>
                          <a:latin typeface="Times New Roman" pitchFamily="18" charset="0"/>
                          <a:ea typeface="標楷體" pitchFamily="65" charset="-120"/>
                          <a:cs typeface="Times New Roman" pitchFamily="18" charset="0"/>
                        </a:rPr>
                        <a:t>E</a:t>
                      </a:r>
                      <a:endParaRPr lang="zh-TW" sz="1600" b="1" kern="100" dirty="0">
                        <a:solidFill>
                          <a:schemeClr val="bg1">
                            <a:lumMod val="95000"/>
                          </a:schemeClr>
                        </a:solidFill>
                        <a:latin typeface="Times New Roman" pitchFamily="18" charset="0"/>
                        <a:ea typeface="標楷體" pitchFamily="65" charset="-120"/>
                        <a:cs typeface="Times New Roman" pitchFamily="18" charset="0"/>
                      </a:endParaRPr>
                    </a:p>
                  </a:txBody>
                  <a:tcPr marL="66207" marR="66207" marT="0" marB="0" anchor="ctr"/>
                </a:tc>
                <a:extLst>
                  <a:ext uri="{0D108BD9-81ED-4DB2-BD59-A6C34878D82A}">
                    <a16:rowId xmlns:a16="http://schemas.microsoft.com/office/drawing/2014/main" val="10001"/>
                  </a:ext>
                </a:extLst>
              </a:tr>
              <a:tr h="1796731">
                <a:tc>
                  <a:txBody>
                    <a:bodyPr/>
                    <a:lstStyle/>
                    <a:p>
                      <a:pPr indent="-127000" algn="ctr">
                        <a:lnSpc>
                          <a:spcPts val="2000"/>
                        </a:lnSpc>
                        <a:spcAft>
                          <a:spcPts val="0"/>
                        </a:spcAft>
                      </a:pPr>
                      <a:r>
                        <a:rPr lang="zh-TW" sz="1600" b="1" kern="100" dirty="0">
                          <a:solidFill>
                            <a:schemeClr val="bg1">
                              <a:lumMod val="95000"/>
                            </a:schemeClr>
                          </a:solidFill>
                          <a:latin typeface="Times New Roman" pitchFamily="18" charset="0"/>
                          <a:ea typeface="標楷體" pitchFamily="65" charset="-120"/>
                          <a:cs typeface="Times New Roman" pitchFamily="18" charset="0"/>
                        </a:rPr>
                        <a:t>策略應用</a:t>
                      </a:r>
                    </a:p>
                  </a:txBody>
                  <a:tcPr marL="66207" marR="66207" marT="0" marB="0" anchor="ctr"/>
                </a:tc>
                <a:tc>
                  <a:txBody>
                    <a:bodyPr/>
                    <a:lstStyle/>
                    <a:p>
                      <a:pPr indent="-127000">
                        <a:lnSpc>
                          <a:spcPts val="2000"/>
                        </a:lnSpc>
                        <a:spcAft>
                          <a:spcPts val="0"/>
                        </a:spcAft>
                      </a:pPr>
                      <a:r>
                        <a:rPr lang="zh-TW" sz="1600" b="1" kern="100" dirty="0">
                          <a:solidFill>
                            <a:schemeClr val="bg1">
                              <a:lumMod val="95000"/>
                            </a:schemeClr>
                          </a:solidFill>
                          <a:latin typeface="Times New Roman" pitchFamily="18" charset="0"/>
                          <a:ea typeface="標楷體" pitchFamily="65" charset="-120"/>
                          <a:cs typeface="Times New Roman" pitchFamily="18" charset="0"/>
                        </a:rPr>
                        <a:t>能</a:t>
                      </a:r>
                      <a:r>
                        <a:rPr lang="zh-TW" sz="1600" b="1" u="sng" kern="100" dirty="0">
                          <a:solidFill>
                            <a:schemeClr val="bg1">
                              <a:lumMod val="95000"/>
                            </a:schemeClr>
                          </a:solidFill>
                          <a:latin typeface="Times New Roman" pitchFamily="18" charset="0"/>
                          <a:ea typeface="標楷體" pitchFamily="65" charset="-120"/>
                          <a:cs typeface="Times New Roman" pitchFamily="18" charset="0"/>
                        </a:rPr>
                        <a:t>靈活地</a:t>
                      </a:r>
                      <a:r>
                        <a:rPr lang="zh-TW" sz="1600" b="1" kern="100" dirty="0">
                          <a:solidFill>
                            <a:schemeClr val="bg1">
                              <a:lumMod val="95000"/>
                            </a:schemeClr>
                          </a:solidFill>
                          <a:latin typeface="Times New Roman" pitchFamily="18" charset="0"/>
                          <a:ea typeface="標楷體" pitchFamily="65" charset="-120"/>
                          <a:cs typeface="Times New Roman" pitchFamily="18" charset="0"/>
                        </a:rPr>
                        <a:t>應用動作練習的學習策略、遊戲的合作與競爭策略，以解決練習或遊戲問題。</a:t>
                      </a:r>
                    </a:p>
                  </a:txBody>
                  <a:tcPr marL="66207" marR="66207" marT="0" marB="0"/>
                </a:tc>
                <a:tc>
                  <a:txBody>
                    <a:bodyPr/>
                    <a:lstStyle/>
                    <a:p>
                      <a:pPr indent="-127000">
                        <a:lnSpc>
                          <a:spcPts val="2000"/>
                        </a:lnSpc>
                        <a:spcAft>
                          <a:spcPts val="0"/>
                        </a:spcAft>
                      </a:pPr>
                      <a:r>
                        <a:rPr lang="zh-TW" sz="1600" b="1" kern="100" dirty="0">
                          <a:solidFill>
                            <a:schemeClr val="bg1">
                              <a:lumMod val="95000"/>
                            </a:schemeClr>
                          </a:solidFill>
                          <a:latin typeface="Times New Roman" pitchFamily="18" charset="0"/>
                          <a:ea typeface="標楷體" pitchFamily="65" charset="-120"/>
                          <a:cs typeface="Times New Roman" pitchFamily="18" charset="0"/>
                        </a:rPr>
                        <a:t>能</a:t>
                      </a:r>
                      <a:r>
                        <a:rPr lang="zh-TW" sz="1600" b="1" u="sng" kern="100" dirty="0">
                          <a:solidFill>
                            <a:schemeClr val="bg1">
                              <a:lumMod val="95000"/>
                            </a:schemeClr>
                          </a:solidFill>
                          <a:latin typeface="Times New Roman" pitchFamily="18" charset="0"/>
                          <a:ea typeface="標楷體" pitchFamily="65" charset="-120"/>
                          <a:cs typeface="Times New Roman" pitchFamily="18" charset="0"/>
                        </a:rPr>
                        <a:t>正確地</a:t>
                      </a:r>
                      <a:r>
                        <a:rPr lang="zh-TW" sz="1600" b="1" kern="100" dirty="0">
                          <a:solidFill>
                            <a:schemeClr val="bg1">
                              <a:lumMod val="95000"/>
                            </a:schemeClr>
                          </a:solidFill>
                          <a:latin typeface="Times New Roman" pitchFamily="18" charset="0"/>
                          <a:ea typeface="標楷體" pitchFamily="65" charset="-120"/>
                          <a:cs typeface="Times New Roman" pitchFamily="18" charset="0"/>
                        </a:rPr>
                        <a:t>應用動作練習的學習策略、遊戲的合作與競爭策略，以解決練習或遊戲問題。</a:t>
                      </a:r>
                    </a:p>
                  </a:txBody>
                  <a:tcPr marL="66207" marR="66207" marT="0" marB="0"/>
                </a:tc>
                <a:tc>
                  <a:txBody>
                    <a:bodyPr/>
                    <a:lstStyle/>
                    <a:p>
                      <a:pPr indent="-127000">
                        <a:lnSpc>
                          <a:spcPts val="2000"/>
                        </a:lnSpc>
                        <a:spcAft>
                          <a:spcPts val="0"/>
                        </a:spcAft>
                      </a:pPr>
                      <a:r>
                        <a:rPr lang="zh-TW" sz="1600" b="1" kern="100" dirty="0">
                          <a:solidFill>
                            <a:schemeClr val="bg1">
                              <a:lumMod val="95000"/>
                            </a:schemeClr>
                          </a:solidFill>
                          <a:latin typeface="Times New Roman" pitchFamily="18" charset="0"/>
                          <a:ea typeface="標楷體" pitchFamily="65" charset="-120"/>
                          <a:cs typeface="Times New Roman" pitchFamily="18" charset="0"/>
                        </a:rPr>
                        <a:t>能</a:t>
                      </a:r>
                      <a:r>
                        <a:rPr lang="zh-TW" sz="1600" b="1" u="sng" kern="100" dirty="0">
                          <a:solidFill>
                            <a:schemeClr val="bg1">
                              <a:lumMod val="95000"/>
                            </a:schemeClr>
                          </a:solidFill>
                          <a:latin typeface="Times New Roman" pitchFamily="18" charset="0"/>
                          <a:ea typeface="標楷體" pitchFamily="65" charset="-120"/>
                          <a:cs typeface="Times New Roman" pitchFamily="18" charset="0"/>
                        </a:rPr>
                        <a:t>適切地仿照</a:t>
                      </a:r>
                      <a:r>
                        <a:rPr lang="zh-TW" sz="1600" b="1" kern="100" dirty="0">
                          <a:solidFill>
                            <a:schemeClr val="bg1">
                              <a:lumMod val="95000"/>
                            </a:schemeClr>
                          </a:solidFill>
                          <a:latin typeface="Times New Roman" pitchFamily="18" charset="0"/>
                          <a:ea typeface="標楷體" pitchFamily="65" charset="-120"/>
                          <a:cs typeface="Times New Roman" pitchFamily="18" charset="0"/>
                        </a:rPr>
                        <a:t>動作練習的學習策略、遊戲的合作與競爭策略，以解決練習或遊戲問題。</a:t>
                      </a:r>
                    </a:p>
                  </a:txBody>
                  <a:tcPr marL="66207" marR="66207" marT="0" marB="0"/>
                </a:tc>
                <a:tc>
                  <a:txBody>
                    <a:bodyPr/>
                    <a:lstStyle/>
                    <a:p>
                      <a:pPr indent="-127000">
                        <a:lnSpc>
                          <a:spcPts val="2000"/>
                        </a:lnSpc>
                        <a:spcAft>
                          <a:spcPts val="0"/>
                        </a:spcAft>
                      </a:pPr>
                      <a:r>
                        <a:rPr lang="zh-TW" sz="1600" b="1" kern="100" dirty="0">
                          <a:solidFill>
                            <a:schemeClr val="bg1">
                              <a:lumMod val="95000"/>
                            </a:schemeClr>
                          </a:solidFill>
                          <a:latin typeface="Times New Roman" pitchFamily="18" charset="0"/>
                          <a:ea typeface="標楷體" pitchFamily="65" charset="-120"/>
                          <a:cs typeface="Times New Roman" pitchFamily="18" charset="0"/>
                        </a:rPr>
                        <a:t>能</a:t>
                      </a:r>
                      <a:r>
                        <a:rPr lang="zh-TW" sz="1600" b="1" u="sng" kern="100" dirty="0">
                          <a:solidFill>
                            <a:schemeClr val="bg1">
                              <a:lumMod val="95000"/>
                            </a:schemeClr>
                          </a:solidFill>
                          <a:latin typeface="Times New Roman" pitchFamily="18" charset="0"/>
                          <a:ea typeface="標楷體" pitchFamily="65" charset="-120"/>
                          <a:cs typeface="Times New Roman" pitchFamily="18" charset="0"/>
                        </a:rPr>
                        <a:t>有限地仿照</a:t>
                      </a:r>
                      <a:r>
                        <a:rPr lang="zh-TW" sz="1600" b="1" kern="100" dirty="0">
                          <a:solidFill>
                            <a:schemeClr val="bg1">
                              <a:lumMod val="95000"/>
                            </a:schemeClr>
                          </a:solidFill>
                          <a:latin typeface="Times New Roman" pitchFamily="18" charset="0"/>
                          <a:ea typeface="標楷體" pitchFamily="65" charset="-120"/>
                          <a:cs typeface="Times New Roman" pitchFamily="18" charset="0"/>
                        </a:rPr>
                        <a:t>動作練習的學習策略、遊戲的合作與競爭策略，以解決練習或遊戲問題。</a:t>
                      </a:r>
                    </a:p>
                  </a:txBody>
                  <a:tcPr marL="66207" marR="66207" marT="0" marB="0"/>
                </a:tc>
                <a:tc>
                  <a:txBody>
                    <a:bodyPr/>
                    <a:lstStyle/>
                    <a:p>
                      <a:pPr indent="-127000">
                        <a:lnSpc>
                          <a:spcPts val="2000"/>
                        </a:lnSpc>
                        <a:spcAft>
                          <a:spcPts val="0"/>
                        </a:spcAft>
                      </a:pPr>
                      <a:r>
                        <a:rPr lang="zh-TW" sz="1600" b="1" kern="100" dirty="0">
                          <a:solidFill>
                            <a:schemeClr val="bg1">
                              <a:lumMod val="95000"/>
                            </a:schemeClr>
                          </a:solidFill>
                          <a:latin typeface="Times New Roman" pitchFamily="18" charset="0"/>
                          <a:ea typeface="標楷體" pitchFamily="65" charset="-120"/>
                          <a:cs typeface="Times New Roman" pitchFamily="18" charset="0"/>
                        </a:rPr>
                        <a:t>未達</a:t>
                      </a:r>
                      <a:r>
                        <a:rPr lang="en-US" sz="1600" b="1" kern="100" dirty="0">
                          <a:solidFill>
                            <a:schemeClr val="bg1">
                              <a:lumMod val="95000"/>
                            </a:schemeClr>
                          </a:solidFill>
                          <a:latin typeface="Times New Roman" pitchFamily="18" charset="0"/>
                          <a:ea typeface="標楷體" pitchFamily="65" charset="-120"/>
                          <a:cs typeface="Times New Roman" pitchFamily="18" charset="0"/>
                        </a:rPr>
                        <a:t>D</a:t>
                      </a:r>
                      <a:r>
                        <a:rPr lang="zh-TW" sz="1600" b="1" kern="100" dirty="0">
                          <a:solidFill>
                            <a:schemeClr val="bg1">
                              <a:lumMod val="95000"/>
                            </a:schemeClr>
                          </a:solidFill>
                          <a:latin typeface="Times New Roman" pitchFamily="18" charset="0"/>
                          <a:ea typeface="標楷體" pitchFamily="65" charset="-120"/>
                          <a:cs typeface="Times New Roman" pitchFamily="18" charset="0"/>
                        </a:rPr>
                        <a:t>級</a:t>
                      </a:r>
                    </a:p>
                  </a:txBody>
                  <a:tcPr marL="66207" marR="66207" marT="0" marB="0"/>
                </a:tc>
                <a:extLst>
                  <a:ext uri="{0D108BD9-81ED-4DB2-BD59-A6C34878D82A}">
                    <a16:rowId xmlns:a16="http://schemas.microsoft.com/office/drawing/2014/main" val="10002"/>
                  </a:ext>
                </a:extLst>
              </a:tr>
              <a:tr h="1016213">
                <a:tc>
                  <a:txBody>
                    <a:bodyPr/>
                    <a:lstStyle/>
                    <a:p>
                      <a:pPr indent="-127000" algn="ctr">
                        <a:lnSpc>
                          <a:spcPts val="2000"/>
                        </a:lnSpc>
                        <a:spcAft>
                          <a:spcPts val="0"/>
                        </a:spcAft>
                      </a:pPr>
                      <a:r>
                        <a:rPr lang="zh-TW" sz="1600" b="1" kern="100" dirty="0">
                          <a:solidFill>
                            <a:schemeClr val="bg1">
                              <a:lumMod val="95000"/>
                            </a:schemeClr>
                          </a:solidFill>
                          <a:latin typeface="Times New Roman" pitchFamily="18" charset="0"/>
                          <a:ea typeface="標楷體" pitchFamily="65" charset="-120"/>
                          <a:cs typeface="Times New Roman" pitchFamily="18" charset="0"/>
                        </a:rPr>
                        <a:t>本</a:t>
                      </a:r>
                      <a:r>
                        <a:rPr lang="zh-TW" sz="1600" b="1" kern="100" dirty="0" smtClean="0">
                          <a:solidFill>
                            <a:schemeClr val="bg1">
                              <a:lumMod val="95000"/>
                            </a:schemeClr>
                          </a:solidFill>
                          <a:latin typeface="Times New Roman" pitchFamily="18" charset="0"/>
                          <a:ea typeface="標楷體" pitchFamily="65" charset="-120"/>
                          <a:cs typeface="Times New Roman" pitchFamily="18" charset="0"/>
                        </a:rPr>
                        <a:t>評量</a:t>
                      </a:r>
                      <a:endParaRPr lang="en-US" altLang="zh-TW" sz="1600" b="1" kern="100" dirty="0" smtClean="0">
                        <a:solidFill>
                          <a:schemeClr val="bg1">
                            <a:lumMod val="95000"/>
                          </a:schemeClr>
                        </a:solidFill>
                        <a:latin typeface="Times New Roman" pitchFamily="18" charset="0"/>
                        <a:ea typeface="標楷體" pitchFamily="65" charset="-120"/>
                        <a:cs typeface="Times New Roman" pitchFamily="18" charset="0"/>
                      </a:endParaRPr>
                    </a:p>
                    <a:p>
                      <a:pPr indent="-127000" algn="ctr">
                        <a:lnSpc>
                          <a:spcPts val="2000"/>
                        </a:lnSpc>
                        <a:spcAft>
                          <a:spcPts val="0"/>
                        </a:spcAft>
                      </a:pPr>
                      <a:r>
                        <a:rPr lang="zh-TW" sz="1600" b="1" kern="100" dirty="0" smtClean="0">
                          <a:solidFill>
                            <a:schemeClr val="bg1">
                              <a:lumMod val="95000"/>
                            </a:schemeClr>
                          </a:solidFill>
                          <a:latin typeface="Times New Roman" pitchFamily="18" charset="0"/>
                          <a:ea typeface="標楷體" pitchFamily="65" charset="-120"/>
                          <a:cs typeface="Times New Roman" pitchFamily="18" charset="0"/>
                        </a:rPr>
                        <a:t>評分</a:t>
                      </a:r>
                      <a:r>
                        <a:rPr lang="zh-TW" altLang="en-US" sz="1600" b="1" kern="100" dirty="0" smtClean="0">
                          <a:solidFill>
                            <a:schemeClr val="bg1">
                              <a:lumMod val="95000"/>
                            </a:schemeClr>
                          </a:solidFill>
                          <a:latin typeface="Times New Roman" pitchFamily="18" charset="0"/>
                          <a:ea typeface="標楷體" pitchFamily="65" charset="-120"/>
                          <a:cs typeface="Times New Roman" pitchFamily="18" charset="0"/>
                        </a:rPr>
                        <a:t>指引</a:t>
                      </a:r>
                      <a:endParaRPr lang="zh-TW" sz="1600" b="1" kern="100" dirty="0">
                        <a:solidFill>
                          <a:schemeClr val="bg1">
                            <a:lumMod val="95000"/>
                          </a:schemeClr>
                        </a:solidFill>
                        <a:latin typeface="Times New Roman" pitchFamily="18" charset="0"/>
                        <a:ea typeface="標楷體" pitchFamily="65" charset="-120"/>
                        <a:cs typeface="Times New Roman" pitchFamily="18" charset="0"/>
                      </a:endParaRPr>
                    </a:p>
                  </a:txBody>
                  <a:tcPr marL="66207" marR="66207" marT="0" marB="0" anchor="ctr"/>
                </a:tc>
                <a:tc>
                  <a:txBody>
                    <a:bodyPr/>
                    <a:lstStyle/>
                    <a:p>
                      <a:pPr marL="0" lvl="0" indent="0" algn="just">
                        <a:lnSpc>
                          <a:spcPts val="2000"/>
                        </a:lnSpc>
                        <a:spcAft>
                          <a:spcPts val="0"/>
                        </a:spcAft>
                        <a:buFont typeface="Wingdings"/>
                        <a:buNone/>
                        <a:tabLst>
                          <a:tab pos="129540" algn="l"/>
                        </a:tabLst>
                      </a:pPr>
                      <a:r>
                        <a:rPr lang="zh-TW" sz="1600" kern="100" dirty="0">
                          <a:solidFill>
                            <a:srgbClr val="FFFF00"/>
                          </a:solidFill>
                          <a:latin typeface="+mj-ea"/>
                          <a:ea typeface="+mj-ea"/>
                          <a:cs typeface="Times New Roman" pitchFamily="18" charset="0"/>
                        </a:rPr>
                        <a:t>能執行</a:t>
                      </a:r>
                      <a:r>
                        <a:rPr lang="en-US" sz="1600" kern="100" dirty="0">
                          <a:solidFill>
                            <a:srgbClr val="FFFF00"/>
                          </a:solidFill>
                          <a:latin typeface="+mj-ea"/>
                          <a:ea typeface="+mj-ea"/>
                          <a:cs typeface="Times New Roman" pitchFamily="18" charset="0"/>
                        </a:rPr>
                        <a:t>3</a:t>
                      </a:r>
                      <a:r>
                        <a:rPr lang="zh-TW" sz="1600" kern="100" dirty="0">
                          <a:solidFill>
                            <a:srgbClr val="FFFF00"/>
                          </a:solidFill>
                          <a:latin typeface="+mj-ea"/>
                          <a:ea typeface="+mj-ea"/>
                          <a:cs typeface="Times New Roman" pitchFamily="18" charset="0"/>
                        </a:rPr>
                        <a:t>項</a:t>
                      </a:r>
                      <a:r>
                        <a:rPr lang="en-US" sz="1600" kern="100" dirty="0">
                          <a:solidFill>
                            <a:srgbClr val="FFFF00"/>
                          </a:solidFill>
                          <a:latin typeface="+mj-ea"/>
                          <a:ea typeface="+mj-ea"/>
                          <a:cs typeface="Times New Roman" pitchFamily="18" charset="0"/>
                        </a:rPr>
                        <a:t>(</a:t>
                      </a:r>
                      <a:r>
                        <a:rPr lang="zh-TW" sz="1600" kern="100" dirty="0">
                          <a:solidFill>
                            <a:srgbClr val="FFFF00"/>
                          </a:solidFill>
                          <a:latin typeface="+mj-ea"/>
                          <a:ea typeface="+mj-ea"/>
                          <a:cs typeface="Times New Roman" pitchFamily="18" charset="0"/>
                        </a:rPr>
                        <a:t>含</a:t>
                      </a:r>
                      <a:r>
                        <a:rPr lang="en-US" sz="1600" kern="100" dirty="0">
                          <a:solidFill>
                            <a:srgbClr val="FFFF00"/>
                          </a:solidFill>
                          <a:latin typeface="+mj-ea"/>
                          <a:ea typeface="+mj-ea"/>
                          <a:cs typeface="Times New Roman" pitchFamily="18" charset="0"/>
                        </a:rPr>
                        <a:t>)</a:t>
                      </a:r>
                      <a:r>
                        <a:rPr lang="zh-TW" sz="1600" kern="100" dirty="0">
                          <a:solidFill>
                            <a:srgbClr val="FFFF00"/>
                          </a:solidFill>
                          <a:latin typeface="+mj-ea"/>
                          <a:ea typeface="+mj-ea"/>
                          <a:cs typeface="Times New Roman" pitchFamily="18" charset="0"/>
                        </a:rPr>
                        <a:t>以上傳球接龍遊戲的策略，必須包含高度適當。</a:t>
                      </a:r>
                    </a:p>
                  </a:txBody>
                  <a:tcPr marL="66207" marR="66207" marT="0" marB="0"/>
                </a:tc>
                <a:tc>
                  <a:txBody>
                    <a:bodyPr/>
                    <a:lstStyle/>
                    <a:p>
                      <a:pPr marL="0" lvl="0" indent="0" algn="just">
                        <a:lnSpc>
                          <a:spcPts val="2000"/>
                        </a:lnSpc>
                        <a:spcAft>
                          <a:spcPts val="0"/>
                        </a:spcAft>
                        <a:buFont typeface="Wingdings"/>
                        <a:buNone/>
                        <a:tabLst>
                          <a:tab pos="129540" algn="l"/>
                        </a:tabLst>
                      </a:pPr>
                      <a:r>
                        <a:rPr lang="zh-TW" sz="1600" kern="100" dirty="0">
                          <a:solidFill>
                            <a:srgbClr val="FFFF00"/>
                          </a:solidFill>
                          <a:latin typeface="+mj-ea"/>
                          <a:ea typeface="+mj-ea"/>
                          <a:cs typeface="Times New Roman" pitchFamily="18" charset="0"/>
                        </a:rPr>
                        <a:t>能執行</a:t>
                      </a:r>
                      <a:r>
                        <a:rPr lang="en-US" sz="1600" kern="100" dirty="0">
                          <a:solidFill>
                            <a:srgbClr val="FFFF00"/>
                          </a:solidFill>
                          <a:latin typeface="+mj-ea"/>
                          <a:ea typeface="+mj-ea"/>
                          <a:cs typeface="Times New Roman" pitchFamily="18" charset="0"/>
                        </a:rPr>
                        <a:t>3</a:t>
                      </a:r>
                      <a:r>
                        <a:rPr lang="zh-TW" sz="1600" kern="100" dirty="0">
                          <a:solidFill>
                            <a:srgbClr val="FFFF00"/>
                          </a:solidFill>
                          <a:latin typeface="+mj-ea"/>
                          <a:ea typeface="+mj-ea"/>
                          <a:cs typeface="Times New Roman" pitchFamily="18" charset="0"/>
                        </a:rPr>
                        <a:t>項傳球接龍遊戲的策略。</a:t>
                      </a:r>
                    </a:p>
                  </a:txBody>
                  <a:tcPr marL="66207" marR="66207" marT="0" marB="0"/>
                </a:tc>
                <a:tc>
                  <a:txBody>
                    <a:bodyPr/>
                    <a:lstStyle/>
                    <a:p>
                      <a:pPr marL="0" indent="1588" algn="just">
                        <a:lnSpc>
                          <a:spcPts val="2000"/>
                        </a:lnSpc>
                        <a:spcAft>
                          <a:spcPts val="0"/>
                        </a:spcAft>
                        <a:tabLst>
                          <a:tab pos="129540" algn="l"/>
                        </a:tabLst>
                      </a:pPr>
                      <a:r>
                        <a:rPr lang="zh-TW" sz="1600" kern="100" dirty="0">
                          <a:solidFill>
                            <a:srgbClr val="FFFF00"/>
                          </a:solidFill>
                          <a:latin typeface="+mj-ea"/>
                          <a:ea typeface="+mj-ea"/>
                          <a:cs typeface="Times New Roman" pitchFamily="18" charset="0"/>
                        </a:rPr>
                        <a:t>能執行</a:t>
                      </a:r>
                      <a:r>
                        <a:rPr lang="en-US" sz="1600" kern="100" dirty="0">
                          <a:solidFill>
                            <a:srgbClr val="FFFF00"/>
                          </a:solidFill>
                          <a:latin typeface="+mj-ea"/>
                          <a:ea typeface="+mj-ea"/>
                          <a:cs typeface="Times New Roman" pitchFamily="18" charset="0"/>
                        </a:rPr>
                        <a:t>2</a:t>
                      </a:r>
                      <a:r>
                        <a:rPr lang="zh-TW" sz="1600" kern="100" dirty="0">
                          <a:solidFill>
                            <a:srgbClr val="FFFF00"/>
                          </a:solidFill>
                          <a:latin typeface="+mj-ea"/>
                          <a:ea typeface="+mj-ea"/>
                          <a:cs typeface="Times New Roman" pitchFamily="18" charset="0"/>
                        </a:rPr>
                        <a:t>項傳球接龍遊戲的策略。</a:t>
                      </a:r>
                    </a:p>
                  </a:txBody>
                  <a:tcPr marL="66207" marR="66207" marT="0" marB="0"/>
                </a:tc>
                <a:tc>
                  <a:txBody>
                    <a:bodyPr/>
                    <a:lstStyle/>
                    <a:p>
                      <a:pPr marL="0" lvl="0" indent="0" algn="just">
                        <a:lnSpc>
                          <a:spcPts val="2000"/>
                        </a:lnSpc>
                        <a:spcAft>
                          <a:spcPts val="0"/>
                        </a:spcAft>
                        <a:buFont typeface="Wingdings"/>
                        <a:buNone/>
                        <a:tabLst>
                          <a:tab pos="129540" algn="l"/>
                        </a:tabLst>
                      </a:pPr>
                      <a:r>
                        <a:rPr lang="zh-TW" sz="1600" kern="100" dirty="0">
                          <a:solidFill>
                            <a:srgbClr val="FFFF00"/>
                          </a:solidFill>
                          <a:latin typeface="+mj-ea"/>
                          <a:ea typeface="+mj-ea"/>
                          <a:cs typeface="Times New Roman" pitchFamily="18" charset="0"/>
                        </a:rPr>
                        <a:t>能執行</a:t>
                      </a:r>
                      <a:r>
                        <a:rPr lang="en-US" sz="1600" kern="100" dirty="0">
                          <a:solidFill>
                            <a:srgbClr val="FFFF00"/>
                          </a:solidFill>
                          <a:latin typeface="+mj-ea"/>
                          <a:ea typeface="+mj-ea"/>
                          <a:cs typeface="Times New Roman" pitchFamily="18" charset="0"/>
                        </a:rPr>
                        <a:t>1</a:t>
                      </a:r>
                      <a:r>
                        <a:rPr lang="zh-TW" sz="1600" kern="100" dirty="0">
                          <a:solidFill>
                            <a:srgbClr val="FFFF00"/>
                          </a:solidFill>
                          <a:latin typeface="+mj-ea"/>
                          <a:ea typeface="+mj-ea"/>
                          <a:cs typeface="Times New Roman" pitchFamily="18" charset="0"/>
                        </a:rPr>
                        <a:t>項傳球接龍遊戲的策略</a:t>
                      </a:r>
                    </a:p>
                  </a:txBody>
                  <a:tcPr marL="66207" marR="66207" marT="0" marB="0"/>
                </a:tc>
                <a:tc>
                  <a:txBody>
                    <a:bodyPr/>
                    <a:lstStyle/>
                    <a:p>
                      <a:pPr marL="0" lvl="0" indent="0">
                        <a:lnSpc>
                          <a:spcPts val="2000"/>
                        </a:lnSpc>
                        <a:spcAft>
                          <a:spcPts val="0"/>
                        </a:spcAft>
                        <a:buFont typeface="Wingdings"/>
                        <a:buNone/>
                      </a:pPr>
                      <a:r>
                        <a:rPr lang="zh-TW" sz="1600" kern="100" dirty="0">
                          <a:solidFill>
                            <a:srgbClr val="FFFF00"/>
                          </a:solidFill>
                          <a:latin typeface="+mj-ea"/>
                          <a:ea typeface="+mj-ea"/>
                          <a:cs typeface="Times New Roman" pitchFamily="18" charset="0"/>
                        </a:rPr>
                        <a:t>未能執行任何傳球接龍遊戲的策略。</a:t>
                      </a:r>
                    </a:p>
                  </a:txBody>
                  <a:tcPr marL="66207" marR="66207" marT="0" marB="0"/>
                </a:tc>
                <a:extLst>
                  <a:ext uri="{0D108BD9-81ED-4DB2-BD59-A6C34878D82A}">
                    <a16:rowId xmlns:a16="http://schemas.microsoft.com/office/drawing/2014/main" val="10003"/>
                  </a:ext>
                </a:extLst>
              </a:tr>
            </a:tbl>
          </a:graphicData>
        </a:graphic>
      </p:graphicFrame>
      <p:pic>
        <p:nvPicPr>
          <p:cNvPr id="614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3138" y="4449763"/>
            <a:ext cx="6646862"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a:xfrm>
            <a:off x="7099300" y="6497638"/>
            <a:ext cx="2057400" cy="365125"/>
          </a:xfrm>
        </p:spPr>
        <p:txBody>
          <a:bodyPr/>
          <a:lstStyle/>
          <a:p>
            <a:pPr>
              <a:defRPr/>
            </a:pPr>
            <a:fld id="{39D602AD-47C7-48F0-A466-A21B71757295}" type="slidenum">
              <a:rPr lang="es-ES" altLang="zh-TW" smtClean="0">
                <a:latin typeface="+mn-ea"/>
              </a:rPr>
              <a:pPr>
                <a:defRPr/>
              </a:pPr>
              <a:t>18</a:t>
            </a:fld>
            <a:endParaRPr lang="es-ES" altLang="zh-TW" dirty="0">
              <a:latin typeface="+mn-ea"/>
            </a:endParaRPr>
          </a:p>
        </p:txBody>
      </p:sp>
      <p:sp>
        <p:nvSpPr>
          <p:cNvPr id="5" name="矩形 4"/>
          <p:cNvSpPr/>
          <p:nvPr/>
        </p:nvSpPr>
        <p:spPr>
          <a:xfrm>
            <a:off x="1328738" y="3068960"/>
            <a:ext cx="7561262" cy="998538"/>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8" name="文字方塊 7"/>
          <p:cNvSpPr txBox="1"/>
          <p:nvPr/>
        </p:nvSpPr>
        <p:spPr>
          <a:xfrm>
            <a:off x="2713038" y="3241675"/>
            <a:ext cx="5414962" cy="769938"/>
          </a:xfrm>
          <a:prstGeom prst="rect">
            <a:avLst/>
          </a:prstGeom>
          <a:noFill/>
        </p:spPr>
        <p:txBody>
          <a:bodyPr>
            <a:spAutoFit/>
          </a:bodyPr>
          <a:lstStyle/>
          <a:p>
            <a:pPr>
              <a:defRPr/>
            </a:pPr>
            <a:r>
              <a:rPr lang="zh-TW" altLang="en-US" sz="4400" b="1" dirty="0">
                <a:solidFill>
                  <a:srgbClr val="7030A0"/>
                </a:solidFill>
                <a:effectLst>
                  <a:outerShdw blurRad="38100" dist="38100" dir="2700000" algn="tl">
                    <a:srgbClr val="000000">
                      <a:alpha val="43137"/>
                    </a:srgbClr>
                  </a:outerShdw>
                </a:effectLst>
                <a:latin typeface="+mn-ea"/>
              </a:rPr>
              <a:t>明確的評分指引</a:t>
            </a:r>
          </a:p>
        </p:txBody>
      </p:sp>
      <p:sp>
        <p:nvSpPr>
          <p:cNvPr id="13" name="矩形 12"/>
          <p:cNvSpPr/>
          <p:nvPr/>
        </p:nvSpPr>
        <p:spPr>
          <a:xfrm>
            <a:off x="1328738" y="1340768"/>
            <a:ext cx="7561262" cy="1711325"/>
          </a:xfrm>
          <a:prstGeom prst="rect">
            <a:avLst/>
          </a:prstGeom>
          <a:noFill/>
          <a:ln w="57150">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422C16"/>
              </a:solidFill>
              <a:latin typeface="+mn-ea"/>
            </a:endParaRPr>
          </a:p>
        </p:txBody>
      </p:sp>
      <p:sp>
        <p:nvSpPr>
          <p:cNvPr id="15" name="文字方塊 14"/>
          <p:cNvSpPr txBox="1"/>
          <p:nvPr/>
        </p:nvSpPr>
        <p:spPr>
          <a:xfrm>
            <a:off x="2686050" y="1844675"/>
            <a:ext cx="5414963" cy="769938"/>
          </a:xfrm>
          <a:prstGeom prst="rect">
            <a:avLst/>
          </a:prstGeom>
          <a:noFill/>
          <a:ln>
            <a:noFill/>
          </a:ln>
        </p:spPr>
        <p:txBody>
          <a:bodyPr>
            <a:spAutoFit/>
          </a:bodyPr>
          <a:lstStyle/>
          <a:p>
            <a:pPr>
              <a:defRPr/>
            </a:pPr>
            <a:r>
              <a:rPr lang="zh-TW" altLang="en-US" sz="4400" b="1" dirty="0">
                <a:solidFill>
                  <a:srgbClr val="422C16"/>
                </a:solidFill>
                <a:effectLst>
                  <a:outerShdw blurRad="38100" dist="38100" dir="2700000" algn="tl">
                    <a:srgbClr val="000000">
                      <a:alpha val="43137"/>
                    </a:srgbClr>
                  </a:outerShdw>
                </a:effectLst>
                <a:latin typeface="+mn-ea"/>
              </a:rPr>
              <a:t>明確說明學生程度</a:t>
            </a:r>
          </a:p>
        </p:txBody>
      </p:sp>
      <p:sp>
        <p:nvSpPr>
          <p:cNvPr id="16" name="標題 1"/>
          <p:cNvSpPr txBox="1">
            <a:spLocks/>
          </p:cNvSpPr>
          <p:nvPr/>
        </p:nvSpPr>
        <p:spPr bwMode="auto">
          <a:xfrm>
            <a:off x="226677" y="137524"/>
            <a:ext cx="7009619" cy="757238"/>
          </a:xfrm>
          <a:prstGeom prst="rect">
            <a:avLst/>
          </a:prstGeom>
          <a:solidFill>
            <a:schemeClr val="accent6">
              <a:lumMod val="75000"/>
            </a:schemeClr>
          </a:solidFill>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lvl1pPr algn="l" defTabSz="685800" rtl="0" eaLnBrk="0" fontAlgn="base" hangingPunct="0">
              <a:lnSpc>
                <a:spcPct val="90000"/>
              </a:lnSpc>
              <a:spcBef>
                <a:spcPct val="0"/>
              </a:spcBef>
              <a:spcAft>
                <a:spcPct val="0"/>
              </a:spcAft>
              <a:defRPr sz="4400" b="1" kern="1200">
                <a:solidFill>
                  <a:schemeClr val="lt1"/>
                </a:solidFill>
                <a:latin typeface="+mn-lt"/>
                <a:ea typeface="+mn-ea"/>
                <a:cs typeface="+mn-cs"/>
              </a:defRPr>
            </a:lvl1pPr>
            <a:lvl2pPr algn="l" defTabSz="685800" rtl="0" eaLnBrk="0" fontAlgn="base" hangingPunct="0">
              <a:lnSpc>
                <a:spcPct val="90000"/>
              </a:lnSpc>
              <a:spcBef>
                <a:spcPct val="0"/>
              </a:spcBef>
              <a:spcAft>
                <a:spcPct val="0"/>
              </a:spcAft>
              <a:defRPr sz="3300">
                <a:solidFill>
                  <a:schemeClr val="lt1"/>
                </a:solidFill>
                <a:latin typeface="+mn-lt"/>
                <a:ea typeface="+mn-ea"/>
                <a:cs typeface="+mn-cs"/>
              </a:defRPr>
            </a:lvl2pPr>
            <a:lvl3pPr algn="l" defTabSz="685800" rtl="0" eaLnBrk="0" fontAlgn="base" hangingPunct="0">
              <a:lnSpc>
                <a:spcPct val="90000"/>
              </a:lnSpc>
              <a:spcBef>
                <a:spcPct val="0"/>
              </a:spcBef>
              <a:spcAft>
                <a:spcPct val="0"/>
              </a:spcAft>
              <a:defRPr sz="3300">
                <a:solidFill>
                  <a:schemeClr val="lt1"/>
                </a:solidFill>
                <a:latin typeface="+mn-lt"/>
                <a:ea typeface="+mn-ea"/>
                <a:cs typeface="+mn-cs"/>
              </a:defRPr>
            </a:lvl3pPr>
            <a:lvl4pPr algn="l" defTabSz="685800" rtl="0" eaLnBrk="0" fontAlgn="base" hangingPunct="0">
              <a:lnSpc>
                <a:spcPct val="90000"/>
              </a:lnSpc>
              <a:spcBef>
                <a:spcPct val="0"/>
              </a:spcBef>
              <a:spcAft>
                <a:spcPct val="0"/>
              </a:spcAft>
              <a:defRPr sz="3300">
                <a:solidFill>
                  <a:schemeClr val="lt1"/>
                </a:solidFill>
                <a:latin typeface="+mn-lt"/>
                <a:ea typeface="+mn-ea"/>
                <a:cs typeface="+mn-cs"/>
              </a:defRPr>
            </a:lvl4pPr>
            <a:lvl5pPr algn="l" defTabSz="685800" rtl="0" eaLnBrk="0" fontAlgn="base" hangingPunct="0">
              <a:lnSpc>
                <a:spcPct val="90000"/>
              </a:lnSpc>
              <a:spcBef>
                <a:spcPct val="0"/>
              </a:spcBef>
              <a:spcAft>
                <a:spcPct val="0"/>
              </a:spcAft>
              <a:defRPr sz="3300">
                <a:solidFill>
                  <a:schemeClr val="lt1"/>
                </a:solidFill>
                <a:latin typeface="+mn-lt"/>
                <a:ea typeface="+mn-ea"/>
                <a:cs typeface="+mn-cs"/>
              </a:defRPr>
            </a:lvl5pPr>
            <a:lvl6pPr marL="457200" algn="l" defTabSz="685800" rtl="0" fontAlgn="base">
              <a:lnSpc>
                <a:spcPct val="90000"/>
              </a:lnSpc>
              <a:spcBef>
                <a:spcPct val="0"/>
              </a:spcBef>
              <a:spcAft>
                <a:spcPct val="0"/>
              </a:spcAft>
              <a:defRPr sz="3300">
                <a:solidFill>
                  <a:schemeClr val="lt1"/>
                </a:solidFill>
                <a:latin typeface="+mn-lt"/>
                <a:ea typeface="+mn-ea"/>
                <a:cs typeface="+mn-cs"/>
              </a:defRPr>
            </a:lvl6pPr>
            <a:lvl7pPr marL="914400" algn="l" defTabSz="685800" rtl="0" fontAlgn="base">
              <a:lnSpc>
                <a:spcPct val="90000"/>
              </a:lnSpc>
              <a:spcBef>
                <a:spcPct val="0"/>
              </a:spcBef>
              <a:spcAft>
                <a:spcPct val="0"/>
              </a:spcAft>
              <a:defRPr sz="3300">
                <a:solidFill>
                  <a:schemeClr val="lt1"/>
                </a:solidFill>
                <a:latin typeface="+mn-lt"/>
                <a:ea typeface="+mn-ea"/>
                <a:cs typeface="+mn-cs"/>
              </a:defRPr>
            </a:lvl7pPr>
            <a:lvl8pPr marL="1371600" algn="l" defTabSz="685800" rtl="0" fontAlgn="base">
              <a:lnSpc>
                <a:spcPct val="90000"/>
              </a:lnSpc>
              <a:spcBef>
                <a:spcPct val="0"/>
              </a:spcBef>
              <a:spcAft>
                <a:spcPct val="0"/>
              </a:spcAft>
              <a:defRPr sz="3300">
                <a:solidFill>
                  <a:schemeClr val="lt1"/>
                </a:solidFill>
                <a:latin typeface="+mn-lt"/>
                <a:ea typeface="+mn-ea"/>
                <a:cs typeface="+mn-cs"/>
              </a:defRPr>
            </a:lvl8pPr>
            <a:lvl9pPr marL="1828800" algn="l" defTabSz="685800" rtl="0" fontAlgn="base">
              <a:lnSpc>
                <a:spcPct val="90000"/>
              </a:lnSpc>
              <a:spcBef>
                <a:spcPct val="0"/>
              </a:spcBef>
              <a:spcAft>
                <a:spcPct val="0"/>
              </a:spcAft>
              <a:defRPr sz="3300">
                <a:solidFill>
                  <a:schemeClr val="lt1"/>
                </a:solidFill>
                <a:latin typeface="+mn-lt"/>
                <a:ea typeface="+mn-ea"/>
                <a:cs typeface="+mn-cs"/>
              </a:defRPr>
            </a:lvl9pPr>
          </a:lstStyle>
          <a:p>
            <a:pPr>
              <a:defRPr/>
            </a:pPr>
            <a:r>
              <a:rPr lang="zh-TW" altLang="en-US" sz="4800" spc="50" dirty="0" smtClean="0">
                <a:ln w="0"/>
                <a:solidFill>
                  <a:schemeClr val="bg2"/>
                </a:solidFill>
                <a:effectLst>
                  <a:outerShdw blurRad="38100" dist="38100" dir="2700000" algn="tl">
                    <a:srgbClr val="000000">
                      <a:alpha val="43137"/>
                    </a:srgbClr>
                  </a:outerShdw>
                </a:effectLst>
                <a:latin typeface="+mj-ea"/>
                <a:ea typeface="+mj-ea"/>
              </a:rPr>
              <a:t>標準本位評量題目</a:t>
            </a:r>
            <a:r>
              <a:rPr lang="en-US" altLang="zh-TW" sz="4800" spc="50" dirty="0" smtClean="0">
                <a:ln w="0"/>
                <a:solidFill>
                  <a:schemeClr val="bg2"/>
                </a:solidFill>
                <a:effectLst>
                  <a:outerShdw blurRad="38100" dist="38100" dir="2700000" algn="tl">
                    <a:srgbClr val="000000">
                      <a:alpha val="43137"/>
                    </a:srgbClr>
                  </a:outerShdw>
                </a:effectLst>
                <a:latin typeface="+mj-ea"/>
                <a:ea typeface="+mj-ea"/>
              </a:rPr>
              <a:t>(</a:t>
            </a:r>
            <a:r>
              <a:rPr lang="zh-TW" altLang="en-US" sz="4800" spc="50" dirty="0" smtClean="0">
                <a:ln w="0"/>
                <a:solidFill>
                  <a:schemeClr val="bg2"/>
                </a:solidFill>
                <a:effectLst>
                  <a:outerShdw blurRad="38100" dist="38100" dir="2700000" algn="tl">
                    <a:srgbClr val="000000">
                      <a:alpha val="43137"/>
                    </a:srgbClr>
                  </a:outerShdw>
                </a:effectLst>
                <a:latin typeface="+mj-ea"/>
                <a:ea typeface="+mj-ea"/>
              </a:rPr>
              <a:t>排球</a:t>
            </a:r>
            <a:r>
              <a:rPr lang="en-US" altLang="zh-TW" sz="4800" spc="50" dirty="0" smtClean="0">
                <a:ln w="0"/>
                <a:solidFill>
                  <a:schemeClr val="bg2"/>
                </a:solidFill>
                <a:effectLst>
                  <a:outerShdw blurRad="38100" dist="38100" dir="2700000" algn="tl">
                    <a:srgbClr val="000000">
                      <a:alpha val="43137"/>
                    </a:srgbClr>
                  </a:outerShdw>
                </a:effectLst>
                <a:latin typeface="+mj-ea"/>
                <a:ea typeface="+mj-ea"/>
              </a:rPr>
              <a:t>)</a:t>
            </a:r>
            <a:endParaRPr lang="zh-TW" altLang="en-US" sz="4800" spc="50" dirty="0">
              <a:ln w="0"/>
              <a:solidFill>
                <a:schemeClr val="bg2"/>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1465247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3"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標題 1"/>
          <p:cNvSpPr>
            <a:spLocks noGrp="1"/>
          </p:cNvSpPr>
          <p:nvPr>
            <p:ph type="title"/>
          </p:nvPr>
        </p:nvSpPr>
        <p:spPr/>
        <p:txBody>
          <a:bodyPr/>
          <a:lstStyle/>
          <a:p>
            <a:pPr algn="ctr" eaLnBrk="1" hangingPunct="1"/>
            <a:r>
              <a:rPr lang="zh-TW" altLang="en-US" dirty="0" smtClean="0">
                <a:latin typeface="+mn-ea"/>
                <a:ea typeface="+mn-ea"/>
              </a:rPr>
              <a:t>常見評量方式 </a:t>
            </a:r>
            <a:r>
              <a:rPr lang="en-US" altLang="zh-TW" dirty="0" smtClean="0">
                <a:latin typeface="+mn-ea"/>
                <a:ea typeface="+mn-ea"/>
                <a:cs typeface="Times New Roman" panose="02020603050405020304" pitchFamily="18" charset="0"/>
              </a:rPr>
              <a:t>vs.</a:t>
            </a:r>
            <a:r>
              <a:rPr lang="zh-TW" altLang="en-US" dirty="0" smtClean="0">
                <a:latin typeface="+mn-ea"/>
                <a:ea typeface="+mn-ea"/>
              </a:rPr>
              <a:t>標準本位評量</a:t>
            </a:r>
            <a:endParaRPr lang="en-US" altLang="en-US" sz="5400" dirty="0" smtClean="0">
              <a:latin typeface="+mn-ea"/>
              <a:ea typeface="+mn-ea"/>
            </a:endParaRPr>
          </a:p>
        </p:txBody>
      </p:sp>
      <p:sp>
        <p:nvSpPr>
          <p:cNvPr id="5123" name="Rectangle 3"/>
          <p:cNvSpPr>
            <a:spLocks noGrp="1" noChangeArrowheads="1"/>
          </p:cNvSpPr>
          <p:nvPr>
            <p:ph sz="half" idx="1"/>
          </p:nvPr>
        </p:nvSpPr>
        <p:spPr/>
        <p:txBody>
          <a:bodyPr rtlCol="0">
            <a:normAutofit/>
          </a:bodyPr>
          <a:lstStyle/>
          <a:p>
            <a:pPr marL="355600" indent="-355600" algn="just" eaLnBrk="1" fontAlgn="auto" hangingPunct="1">
              <a:lnSpc>
                <a:spcPct val="100000"/>
              </a:lnSpc>
              <a:spcBef>
                <a:spcPts val="1200"/>
              </a:spcBef>
              <a:spcAft>
                <a:spcPts val="0"/>
              </a:spcAft>
              <a:buFont typeface="Wingdings" panose="05000000000000000000" pitchFamily="2" charset="2"/>
              <a:buChar char="u"/>
              <a:defRPr/>
            </a:pPr>
            <a:r>
              <a:rPr lang="zh-TW" altLang="en-US" sz="1800" dirty="0" smtClean="0"/>
              <a:t>解釋分數</a:t>
            </a:r>
            <a:r>
              <a:rPr lang="en-US" altLang="zh-TW" sz="1800" dirty="0" smtClean="0"/>
              <a:t>/</a:t>
            </a:r>
            <a:r>
              <a:rPr lang="zh-TW" altLang="en-US" sz="1800" dirty="0" smtClean="0"/>
              <a:t>成績</a:t>
            </a:r>
            <a:r>
              <a:rPr lang="en-US" altLang="zh-TW" sz="1800" dirty="0" smtClean="0"/>
              <a:t>/</a:t>
            </a:r>
            <a:r>
              <a:rPr lang="zh-TW" altLang="en-US" sz="1800" dirty="0" smtClean="0"/>
              <a:t>評語</a:t>
            </a:r>
            <a:r>
              <a:rPr lang="zh-TW" altLang="en-US" sz="1800" b="1" u="sng" dirty="0" smtClean="0">
                <a:solidFill>
                  <a:srgbClr val="953735"/>
                </a:solidFill>
              </a:rPr>
              <a:t>沒有明確統一</a:t>
            </a:r>
            <a:r>
              <a:rPr lang="zh-TW" altLang="en-US" sz="1800" dirty="0" smtClean="0"/>
              <a:t>的標準或</a:t>
            </a:r>
            <a:r>
              <a:rPr lang="zh-TW" altLang="en-US" sz="1800" dirty="0"/>
              <a:t>比較基準</a:t>
            </a:r>
            <a:r>
              <a:rPr lang="zh-TW" altLang="en-US" sz="1800" dirty="0" smtClean="0"/>
              <a:t>。</a:t>
            </a:r>
            <a:endParaRPr lang="en-US" altLang="zh-TW" sz="1800" dirty="0"/>
          </a:p>
          <a:p>
            <a:pPr marL="0" indent="0" algn="just" eaLnBrk="1" fontAlgn="auto" hangingPunct="1">
              <a:lnSpc>
                <a:spcPct val="100000"/>
              </a:lnSpc>
              <a:spcBef>
                <a:spcPts val="1200"/>
              </a:spcBef>
              <a:spcAft>
                <a:spcPts val="0"/>
              </a:spcAft>
              <a:buNone/>
              <a:defRPr/>
            </a:pPr>
            <a:r>
              <a:rPr lang="zh-TW" altLang="en-US" sz="1800" dirty="0" smtClean="0"/>
              <a:t>例如：皮妹</a:t>
            </a:r>
            <a:r>
              <a:rPr lang="zh-TW" altLang="en-US" sz="1800" b="1" dirty="0" smtClean="0">
                <a:solidFill>
                  <a:srgbClr val="000099"/>
                </a:solidFill>
                <a:effectLst>
                  <a:outerShdw blurRad="38100" dist="38100" dir="2700000" algn="tl">
                    <a:srgbClr val="000000">
                      <a:alpha val="43137"/>
                    </a:srgbClr>
                  </a:outerShdw>
                </a:effectLst>
              </a:rPr>
              <a:t>英語很優秀</a:t>
            </a:r>
            <a:r>
              <a:rPr lang="zh-TW" altLang="en-US" sz="1800" dirty="0" smtClean="0"/>
              <a:t>，每次考試都在</a:t>
            </a:r>
            <a:r>
              <a:rPr lang="en-US" altLang="zh-TW" sz="1800" dirty="0">
                <a:cs typeface="Times New Roman" panose="02020603050405020304" pitchFamily="18" charset="0"/>
              </a:rPr>
              <a:t>9</a:t>
            </a:r>
            <a:r>
              <a:rPr lang="en-US" altLang="zh-TW" sz="1800" dirty="0" smtClean="0">
                <a:cs typeface="Times New Roman" panose="02020603050405020304" pitchFamily="18" charset="0"/>
              </a:rPr>
              <a:t>0</a:t>
            </a:r>
            <a:r>
              <a:rPr lang="zh-TW" altLang="en-US" sz="1800" dirty="0" smtClean="0"/>
              <a:t>分以上</a:t>
            </a:r>
            <a:r>
              <a:rPr lang="en-US" altLang="zh-TW" sz="1800" dirty="0" smtClean="0"/>
              <a:t>…</a:t>
            </a:r>
          </a:p>
          <a:p>
            <a:pPr marL="0" indent="0" algn="just" eaLnBrk="1" fontAlgn="auto" hangingPunct="1">
              <a:lnSpc>
                <a:spcPct val="100000"/>
              </a:lnSpc>
              <a:spcBef>
                <a:spcPts val="1200"/>
              </a:spcBef>
              <a:spcAft>
                <a:spcPts val="0"/>
              </a:spcAft>
              <a:buNone/>
              <a:defRPr/>
            </a:pPr>
            <a:r>
              <a:rPr lang="zh-TW" altLang="en-US" sz="1800" b="1" dirty="0" smtClean="0">
                <a:solidFill>
                  <a:srgbClr val="000099"/>
                </a:solidFill>
                <a:effectLst>
                  <a:outerShdw blurRad="38100" dist="38100" dir="2700000" algn="tl">
                    <a:srgbClr val="000000">
                      <a:alpha val="43137"/>
                    </a:srgbClr>
                  </a:outerShdw>
                </a:effectLst>
              </a:rPr>
              <a:t>聽、說、讀、寫都優秀嗎</a:t>
            </a:r>
            <a:r>
              <a:rPr lang="en-US" altLang="zh-TW" sz="1800" b="1" dirty="0" smtClean="0">
                <a:solidFill>
                  <a:srgbClr val="000099"/>
                </a:solidFill>
                <a:effectLst>
                  <a:outerShdw blurRad="38100" dist="38100" dir="2700000" algn="tl">
                    <a:srgbClr val="000000">
                      <a:alpha val="43137"/>
                    </a:srgbClr>
                  </a:outerShdw>
                </a:effectLst>
              </a:rPr>
              <a:t>?</a:t>
            </a:r>
          </a:p>
          <a:p>
            <a:pPr marL="0" indent="0" algn="just" eaLnBrk="1" fontAlgn="auto" hangingPunct="1">
              <a:lnSpc>
                <a:spcPct val="100000"/>
              </a:lnSpc>
              <a:spcBef>
                <a:spcPts val="1200"/>
              </a:spcBef>
              <a:spcAft>
                <a:spcPts val="0"/>
              </a:spcAft>
              <a:buNone/>
              <a:defRPr/>
            </a:pPr>
            <a:r>
              <a:rPr lang="zh-TW" altLang="en-US" sz="1800" b="1" dirty="0" smtClean="0">
                <a:solidFill>
                  <a:srgbClr val="000099"/>
                </a:solidFill>
                <a:effectLst>
                  <a:outerShdw blurRad="38100" dist="38100" dir="2700000" algn="tl">
                    <a:srgbClr val="000000">
                      <a:alpha val="43137"/>
                    </a:srgbClr>
                  </a:outerShdw>
                </a:effectLst>
              </a:rPr>
              <a:t>每次考試題目難易如何</a:t>
            </a:r>
            <a:r>
              <a:rPr lang="en-US" altLang="zh-TW" sz="1800" b="1" dirty="0" smtClean="0">
                <a:solidFill>
                  <a:srgbClr val="000099"/>
                </a:solidFill>
                <a:effectLst>
                  <a:outerShdw blurRad="38100" dist="38100" dir="2700000" algn="tl">
                    <a:srgbClr val="000000">
                      <a:alpha val="43137"/>
                    </a:srgbClr>
                  </a:outerShdw>
                </a:effectLst>
              </a:rPr>
              <a:t>?</a:t>
            </a:r>
            <a:endParaRPr lang="en-US" altLang="zh-TW" sz="1800" dirty="0" smtClean="0">
              <a:solidFill>
                <a:srgbClr val="000099"/>
              </a:solidFill>
            </a:endParaRPr>
          </a:p>
          <a:p>
            <a:pPr algn="just" eaLnBrk="1" fontAlgn="auto" hangingPunct="1">
              <a:lnSpc>
                <a:spcPct val="100000"/>
              </a:lnSpc>
              <a:spcBef>
                <a:spcPts val="1200"/>
              </a:spcBef>
              <a:spcAft>
                <a:spcPts val="0"/>
              </a:spcAft>
              <a:defRPr/>
            </a:pPr>
            <a:endParaRPr lang="zh-TW" altLang="zh-TW" sz="1800" dirty="0" smtClean="0"/>
          </a:p>
        </p:txBody>
      </p:sp>
      <p:sp>
        <p:nvSpPr>
          <p:cNvPr id="9" name="內容版面配置區 8"/>
          <p:cNvSpPr>
            <a:spLocks noGrp="1"/>
          </p:cNvSpPr>
          <p:nvPr>
            <p:ph sz="half" idx="2"/>
          </p:nvPr>
        </p:nvSpPr>
        <p:spPr/>
        <p:txBody>
          <a:bodyPr/>
          <a:lstStyle/>
          <a:p>
            <a:pPr marL="354013" indent="-354013" algn="just">
              <a:lnSpc>
                <a:spcPct val="100000"/>
              </a:lnSpc>
              <a:spcBef>
                <a:spcPts val="1200"/>
              </a:spcBef>
              <a:buFont typeface="Wingdings" panose="05000000000000000000" pitchFamily="2" charset="2"/>
              <a:buChar char="u"/>
              <a:defRPr/>
            </a:pPr>
            <a:r>
              <a:rPr lang="zh-TW" altLang="en-US" sz="1800" dirty="0">
                <a:latin typeface="+mn-ea"/>
              </a:rPr>
              <a:t>訂定</a:t>
            </a:r>
            <a:r>
              <a:rPr lang="zh-TW" altLang="en-US" sz="1800" b="1" dirty="0">
                <a:solidFill>
                  <a:srgbClr val="953735"/>
                </a:solidFill>
                <a:latin typeface="+mn-ea"/>
              </a:rPr>
              <a:t>明確一致</a:t>
            </a:r>
            <a:r>
              <a:rPr lang="zh-TW" altLang="en-US" sz="1800" dirty="0">
                <a:latin typeface="+mn-ea"/>
              </a:rPr>
              <a:t>的表現標準</a:t>
            </a:r>
            <a:r>
              <a:rPr lang="zh-TW" altLang="en-US" sz="1800" dirty="0" smtClean="0">
                <a:latin typeface="+mn-ea"/>
              </a:rPr>
              <a:t>。</a:t>
            </a:r>
            <a:r>
              <a:rPr lang="en-US" altLang="zh-TW" sz="1800" b="1" u="sng" dirty="0" smtClean="0">
                <a:solidFill>
                  <a:srgbClr val="953735"/>
                </a:solidFill>
                <a:latin typeface="+mn-ea"/>
              </a:rPr>
              <a:t/>
            </a:r>
            <a:br>
              <a:rPr lang="en-US" altLang="zh-TW" sz="1800" b="1" u="sng" dirty="0" smtClean="0">
                <a:solidFill>
                  <a:srgbClr val="953735"/>
                </a:solidFill>
                <a:latin typeface="+mn-ea"/>
              </a:rPr>
            </a:br>
            <a:r>
              <a:rPr lang="zh-TW" altLang="en-US" sz="1800" b="1" dirty="0" smtClean="0">
                <a:solidFill>
                  <a:srgbClr val="953735"/>
                </a:solidFill>
                <a:latin typeface="+mn-ea"/>
              </a:rPr>
              <a:t>（</a:t>
            </a:r>
            <a:r>
              <a:rPr lang="zh-TW" altLang="en-US" sz="1800" b="1" dirty="0">
                <a:solidFill>
                  <a:srgbClr val="953735"/>
                </a:solidFill>
                <a:latin typeface="+mn-ea"/>
              </a:rPr>
              <a:t>學習內容</a:t>
            </a:r>
            <a:r>
              <a:rPr lang="en-US" altLang="zh-TW" sz="1800" b="1" dirty="0">
                <a:solidFill>
                  <a:srgbClr val="953735"/>
                </a:solidFill>
                <a:latin typeface="+mn-ea"/>
              </a:rPr>
              <a:t>+</a:t>
            </a:r>
            <a:r>
              <a:rPr lang="zh-TW" altLang="en-US" sz="1800" b="1" dirty="0">
                <a:solidFill>
                  <a:srgbClr val="953735"/>
                </a:solidFill>
                <a:latin typeface="+mn-ea"/>
              </a:rPr>
              <a:t>能力</a:t>
            </a:r>
            <a:r>
              <a:rPr lang="zh-TW" altLang="en-US" sz="1800" b="1" dirty="0" smtClean="0">
                <a:solidFill>
                  <a:srgbClr val="953735"/>
                </a:solidFill>
                <a:latin typeface="+mn-ea"/>
              </a:rPr>
              <a:t>等級）</a:t>
            </a:r>
            <a:endParaRPr lang="en-US" altLang="zh-TW" sz="1800" b="1" dirty="0" smtClean="0">
              <a:solidFill>
                <a:srgbClr val="953735"/>
              </a:solidFill>
              <a:latin typeface="+mn-ea"/>
            </a:endParaRPr>
          </a:p>
          <a:p>
            <a:pPr marL="0" indent="0" algn="just">
              <a:lnSpc>
                <a:spcPct val="100000"/>
              </a:lnSpc>
              <a:spcBef>
                <a:spcPts val="1200"/>
              </a:spcBef>
              <a:buNone/>
              <a:defRPr/>
            </a:pPr>
            <a:r>
              <a:rPr lang="zh-TW" altLang="en-US" sz="1800" dirty="0" smtClean="0">
                <a:latin typeface="+mn-ea"/>
              </a:rPr>
              <a:t>例如：皮妹</a:t>
            </a:r>
            <a:r>
              <a:rPr lang="zh-TW" altLang="en-US" sz="1800" b="1" dirty="0" smtClean="0">
                <a:solidFill>
                  <a:srgbClr val="953735"/>
                </a:solidFill>
                <a:latin typeface="+mn-ea"/>
              </a:rPr>
              <a:t>六年級，英語</a:t>
            </a:r>
            <a:endParaRPr lang="en-US" altLang="zh-TW" sz="1800" b="1" dirty="0">
              <a:solidFill>
                <a:srgbClr val="953735"/>
              </a:solidFill>
              <a:latin typeface="+mn-ea"/>
            </a:endParaRPr>
          </a:p>
          <a:p>
            <a:pPr marL="0" indent="0" algn="just">
              <a:lnSpc>
                <a:spcPct val="100000"/>
              </a:lnSpc>
              <a:spcBef>
                <a:spcPts val="1200"/>
              </a:spcBef>
              <a:buNone/>
              <a:defRPr/>
            </a:pPr>
            <a:r>
              <a:rPr lang="zh-TW" altLang="en-US" sz="1800" b="1" dirty="0" smtClean="0">
                <a:solidFill>
                  <a:srgbClr val="FF0000"/>
                </a:solidFill>
                <a:latin typeface="+mn-ea"/>
              </a:rPr>
              <a:t>口說</a:t>
            </a:r>
            <a:r>
              <a:rPr lang="zh-TW" altLang="en-US" sz="1800" b="1" dirty="0" smtClean="0">
                <a:solidFill>
                  <a:srgbClr val="953735"/>
                </a:solidFill>
                <a:latin typeface="+mn-ea"/>
              </a:rPr>
              <a:t>能力被評定為</a:t>
            </a:r>
            <a:r>
              <a:rPr lang="en-US" altLang="zh-TW" sz="1800" b="1" dirty="0" smtClean="0">
                <a:solidFill>
                  <a:srgbClr val="FF0000"/>
                </a:solidFill>
                <a:latin typeface="+mn-ea"/>
                <a:cs typeface="Times New Roman" panose="02020603050405020304" pitchFamily="18" charset="0"/>
              </a:rPr>
              <a:t>A</a:t>
            </a:r>
            <a:r>
              <a:rPr lang="zh-TW" altLang="en-US" sz="1800" b="1" dirty="0" smtClean="0">
                <a:solidFill>
                  <a:srgbClr val="953735"/>
                </a:solidFill>
                <a:latin typeface="+mn-ea"/>
              </a:rPr>
              <a:t>等級</a:t>
            </a:r>
            <a:r>
              <a:rPr lang="zh-TW" altLang="en-US" sz="1800" b="1" dirty="0" smtClean="0">
                <a:solidFill>
                  <a:srgbClr val="FF0000"/>
                </a:solidFill>
                <a:latin typeface="+mn-ea"/>
              </a:rPr>
              <a:t>（優秀）</a:t>
            </a:r>
            <a:r>
              <a:rPr lang="en-US" altLang="zh-TW" sz="1800" b="1" dirty="0" smtClean="0">
                <a:solidFill>
                  <a:srgbClr val="FF0000"/>
                </a:solidFill>
                <a:latin typeface="+mn-ea"/>
              </a:rPr>
              <a:t/>
            </a:r>
            <a:br>
              <a:rPr lang="en-US" altLang="zh-TW" sz="1800" b="1" dirty="0" smtClean="0">
                <a:solidFill>
                  <a:srgbClr val="FF0000"/>
                </a:solidFill>
                <a:latin typeface="+mn-ea"/>
              </a:rPr>
            </a:br>
            <a:r>
              <a:rPr lang="zh-TW" altLang="en-US" sz="1800" b="1" dirty="0" smtClean="0">
                <a:solidFill>
                  <a:srgbClr val="FF0000"/>
                </a:solidFill>
                <a:latin typeface="+mn-ea"/>
              </a:rPr>
              <a:t>閱讀</a:t>
            </a:r>
            <a:r>
              <a:rPr lang="zh-TW" altLang="en-US" sz="1800" b="1" dirty="0" smtClean="0">
                <a:solidFill>
                  <a:srgbClr val="953735"/>
                </a:solidFill>
                <a:latin typeface="+mn-ea"/>
              </a:rPr>
              <a:t>能力</a:t>
            </a:r>
            <a:r>
              <a:rPr lang="zh-TW" altLang="en-US" sz="1800" b="1" dirty="0">
                <a:solidFill>
                  <a:srgbClr val="953735"/>
                </a:solidFill>
                <a:latin typeface="+mn-ea"/>
              </a:rPr>
              <a:t>被</a:t>
            </a:r>
            <a:r>
              <a:rPr lang="zh-TW" altLang="en-US" sz="1800" b="1" dirty="0" smtClean="0">
                <a:solidFill>
                  <a:srgbClr val="953735"/>
                </a:solidFill>
                <a:latin typeface="+mn-ea"/>
              </a:rPr>
              <a:t>評定為</a:t>
            </a:r>
            <a:r>
              <a:rPr lang="en-US" altLang="zh-TW" sz="1800" b="1" dirty="0" smtClean="0">
                <a:solidFill>
                  <a:srgbClr val="FF0000"/>
                </a:solidFill>
                <a:latin typeface="+mn-ea"/>
                <a:cs typeface="Times New Roman" panose="02020603050405020304" pitchFamily="18" charset="0"/>
              </a:rPr>
              <a:t>B</a:t>
            </a:r>
            <a:r>
              <a:rPr lang="zh-TW" altLang="en-US" sz="1800" b="1" dirty="0" smtClean="0">
                <a:solidFill>
                  <a:srgbClr val="953735"/>
                </a:solidFill>
                <a:latin typeface="+mn-ea"/>
              </a:rPr>
              <a:t>等級</a:t>
            </a:r>
            <a:r>
              <a:rPr lang="zh-TW" altLang="en-US" sz="1800" b="1" dirty="0" smtClean="0">
                <a:solidFill>
                  <a:srgbClr val="FF0000"/>
                </a:solidFill>
                <a:latin typeface="+mn-ea"/>
              </a:rPr>
              <a:t>（良好）</a:t>
            </a:r>
            <a:r>
              <a:rPr lang="en-US" altLang="zh-TW" sz="1800" b="1" dirty="0" smtClean="0">
                <a:solidFill>
                  <a:srgbClr val="FF0000"/>
                </a:solidFill>
                <a:latin typeface="+mn-ea"/>
              </a:rPr>
              <a:t/>
            </a:r>
            <a:br>
              <a:rPr lang="en-US" altLang="zh-TW" sz="1800" b="1" dirty="0" smtClean="0">
                <a:solidFill>
                  <a:srgbClr val="FF0000"/>
                </a:solidFill>
                <a:latin typeface="+mn-ea"/>
              </a:rPr>
            </a:br>
            <a:r>
              <a:rPr lang="zh-TW" altLang="en-US" sz="1800" dirty="0" smtClean="0">
                <a:latin typeface="+mn-ea"/>
                <a:sym typeface="Wingdings" panose="05000000000000000000" pitchFamily="2" charset="2"/>
              </a:rPr>
              <a:t>意</a:t>
            </a:r>
            <a:r>
              <a:rPr lang="zh-TW" altLang="en-US" sz="1800" dirty="0">
                <a:latin typeface="+mn-ea"/>
                <a:sym typeface="Wingdings" panose="05000000000000000000" pitchFamily="2" charset="2"/>
              </a:rPr>
              <a:t>即</a:t>
            </a:r>
            <a:r>
              <a:rPr lang="zh-TW" altLang="en-US" sz="1800" dirty="0">
                <a:latin typeface="+mn-ea"/>
              </a:rPr>
              <a:t>皮妹</a:t>
            </a:r>
            <a:r>
              <a:rPr lang="zh-TW" altLang="en-US" sz="1800" b="1" dirty="0">
                <a:solidFill>
                  <a:srgbClr val="953735"/>
                </a:solidFill>
                <a:latin typeface="+mn-ea"/>
              </a:rPr>
              <a:t>第三學習階段，</a:t>
            </a:r>
            <a:r>
              <a:rPr lang="zh-TW" altLang="en-US" sz="1800" b="1" dirty="0" smtClean="0">
                <a:solidFill>
                  <a:srgbClr val="953735"/>
                </a:solidFill>
                <a:latin typeface="+mn-ea"/>
              </a:rPr>
              <a:t>英語</a:t>
            </a:r>
            <a:endParaRPr lang="en-US" altLang="zh-TW" sz="1800" b="1" dirty="0" smtClean="0">
              <a:solidFill>
                <a:srgbClr val="953735"/>
              </a:solidFill>
              <a:latin typeface="+mn-ea"/>
            </a:endParaRPr>
          </a:p>
          <a:p>
            <a:pPr marL="0" indent="0" algn="just">
              <a:lnSpc>
                <a:spcPct val="100000"/>
              </a:lnSpc>
              <a:spcBef>
                <a:spcPts val="1200"/>
              </a:spcBef>
              <a:buNone/>
              <a:defRPr/>
            </a:pPr>
            <a:r>
              <a:rPr lang="zh-TW" altLang="en-US" sz="1800" b="1" dirty="0" smtClean="0">
                <a:solidFill>
                  <a:srgbClr val="FF0000"/>
                </a:solidFill>
                <a:latin typeface="+mn-ea"/>
              </a:rPr>
              <a:t>口</a:t>
            </a:r>
            <a:r>
              <a:rPr lang="zh-TW" altLang="en-US" sz="1800" b="1" dirty="0">
                <a:solidFill>
                  <a:srgbClr val="FF0000"/>
                </a:solidFill>
                <a:latin typeface="+mn-ea"/>
              </a:rPr>
              <a:t>說</a:t>
            </a:r>
            <a:r>
              <a:rPr lang="zh-TW" altLang="en-US" sz="1800" b="1" dirty="0">
                <a:solidFill>
                  <a:srgbClr val="953735"/>
                </a:solidFill>
                <a:latin typeface="+mn-ea"/>
              </a:rPr>
              <a:t>能力的</a:t>
            </a:r>
            <a:r>
              <a:rPr lang="zh-TW" altLang="en-US" sz="1800" b="1" dirty="0">
                <a:solidFill>
                  <a:srgbClr val="FF0000"/>
                </a:solidFill>
                <a:latin typeface="+mn-ea"/>
              </a:rPr>
              <a:t>學習成就表</a:t>
            </a:r>
            <a:r>
              <a:rPr lang="zh-TW" altLang="en-US" sz="1800" b="1" dirty="0">
                <a:solidFill>
                  <a:srgbClr val="FF0000"/>
                </a:solidFill>
                <a:latin typeface="+mn-ea"/>
                <a:cs typeface="Times New Roman" panose="02020603050405020304" pitchFamily="18" charset="0"/>
              </a:rPr>
              <a:t>現符合</a:t>
            </a:r>
            <a:r>
              <a:rPr lang="en-US" altLang="zh-TW" sz="1800" b="1" dirty="0" smtClean="0">
                <a:solidFill>
                  <a:srgbClr val="FF0000"/>
                </a:solidFill>
                <a:latin typeface="+mn-ea"/>
                <a:cs typeface="Times New Roman" panose="02020603050405020304" pitchFamily="18" charset="0"/>
              </a:rPr>
              <a:t>A</a:t>
            </a:r>
            <a:br>
              <a:rPr lang="en-US" altLang="zh-TW" sz="1800" b="1" dirty="0" smtClean="0">
                <a:solidFill>
                  <a:srgbClr val="FF0000"/>
                </a:solidFill>
                <a:latin typeface="+mn-ea"/>
                <a:cs typeface="Times New Roman" panose="02020603050405020304" pitchFamily="18" charset="0"/>
              </a:rPr>
            </a:br>
            <a:r>
              <a:rPr lang="zh-TW" altLang="en-US" sz="1800" b="1" dirty="0" smtClean="0">
                <a:solidFill>
                  <a:srgbClr val="953735"/>
                </a:solidFill>
                <a:latin typeface="+mn-ea"/>
              </a:rPr>
              <a:t>等級</a:t>
            </a:r>
            <a:r>
              <a:rPr lang="zh-TW" altLang="en-US" sz="1800" b="1" dirty="0">
                <a:solidFill>
                  <a:srgbClr val="953735"/>
                </a:solidFill>
                <a:latin typeface="+mn-ea"/>
              </a:rPr>
              <a:t>各項能力</a:t>
            </a:r>
            <a:r>
              <a:rPr lang="en-US" altLang="zh-TW" sz="1800" b="1" dirty="0">
                <a:solidFill>
                  <a:srgbClr val="953735"/>
                </a:solidFill>
                <a:latin typeface="+mn-ea"/>
              </a:rPr>
              <a:t>/</a:t>
            </a:r>
            <a:r>
              <a:rPr lang="zh-TW" altLang="en-US" sz="1800" b="1" dirty="0">
                <a:solidFill>
                  <a:srgbClr val="953735"/>
                </a:solidFill>
                <a:latin typeface="+mn-ea"/>
              </a:rPr>
              <a:t>表現</a:t>
            </a:r>
            <a:r>
              <a:rPr lang="zh-TW" altLang="en-US" sz="1800" b="1" dirty="0" smtClean="0">
                <a:solidFill>
                  <a:srgbClr val="953735"/>
                </a:solidFill>
                <a:latin typeface="+mn-ea"/>
              </a:rPr>
              <a:t>描述</a:t>
            </a:r>
            <a:endParaRPr lang="en-US" altLang="zh-TW" sz="1800" b="1" dirty="0" smtClean="0">
              <a:solidFill>
                <a:srgbClr val="FFC000"/>
              </a:solidFill>
              <a:latin typeface="+mn-ea"/>
            </a:endParaRPr>
          </a:p>
          <a:p>
            <a:pPr marL="0" indent="0" algn="just">
              <a:lnSpc>
                <a:spcPct val="100000"/>
              </a:lnSpc>
              <a:spcBef>
                <a:spcPts val="1200"/>
              </a:spcBef>
              <a:buNone/>
              <a:defRPr/>
            </a:pPr>
            <a:r>
              <a:rPr lang="zh-TW" altLang="en-US" sz="1800" b="1" dirty="0" smtClean="0">
                <a:solidFill>
                  <a:srgbClr val="FF0000"/>
                </a:solidFill>
                <a:latin typeface="+mn-ea"/>
              </a:rPr>
              <a:t>閱讀</a:t>
            </a:r>
            <a:r>
              <a:rPr lang="zh-TW" altLang="en-US" sz="1800" b="1" dirty="0">
                <a:solidFill>
                  <a:srgbClr val="953735"/>
                </a:solidFill>
                <a:latin typeface="+mn-ea"/>
              </a:rPr>
              <a:t>能力的</a:t>
            </a:r>
            <a:r>
              <a:rPr lang="zh-TW" altLang="en-US" sz="1800" b="1" dirty="0">
                <a:solidFill>
                  <a:srgbClr val="FF0000"/>
                </a:solidFill>
                <a:latin typeface="+mn-ea"/>
              </a:rPr>
              <a:t>學習成就表現</a:t>
            </a:r>
            <a:r>
              <a:rPr lang="zh-TW" altLang="en-US" sz="1800" b="1" dirty="0">
                <a:solidFill>
                  <a:srgbClr val="FF0000"/>
                </a:solidFill>
                <a:latin typeface="+mn-ea"/>
                <a:cs typeface="Times New Roman" panose="02020603050405020304" pitchFamily="18" charset="0"/>
              </a:rPr>
              <a:t>符合</a:t>
            </a:r>
            <a:r>
              <a:rPr lang="en-US" altLang="zh-TW" sz="1800" b="1" dirty="0" smtClean="0">
                <a:solidFill>
                  <a:srgbClr val="FF0000"/>
                </a:solidFill>
                <a:latin typeface="+mn-ea"/>
                <a:cs typeface="Times New Roman" panose="02020603050405020304" pitchFamily="18" charset="0"/>
              </a:rPr>
              <a:t>B</a:t>
            </a:r>
            <a:br>
              <a:rPr lang="en-US" altLang="zh-TW" sz="1800" b="1" dirty="0" smtClean="0">
                <a:solidFill>
                  <a:srgbClr val="FF0000"/>
                </a:solidFill>
                <a:latin typeface="+mn-ea"/>
                <a:cs typeface="Times New Roman" panose="02020603050405020304" pitchFamily="18" charset="0"/>
              </a:rPr>
            </a:br>
            <a:r>
              <a:rPr lang="zh-TW" altLang="en-US" sz="1800" b="1" dirty="0" smtClean="0">
                <a:solidFill>
                  <a:srgbClr val="953735"/>
                </a:solidFill>
                <a:latin typeface="+mn-ea"/>
              </a:rPr>
              <a:t>等級</a:t>
            </a:r>
            <a:r>
              <a:rPr lang="zh-TW" altLang="en-US" sz="1800" b="1" dirty="0">
                <a:solidFill>
                  <a:srgbClr val="953735"/>
                </a:solidFill>
                <a:latin typeface="+mn-ea"/>
              </a:rPr>
              <a:t>各項能力</a:t>
            </a:r>
            <a:r>
              <a:rPr lang="en-US" altLang="zh-TW" sz="1800" b="1" dirty="0">
                <a:solidFill>
                  <a:srgbClr val="953735"/>
                </a:solidFill>
                <a:latin typeface="+mn-ea"/>
              </a:rPr>
              <a:t>/</a:t>
            </a:r>
            <a:r>
              <a:rPr lang="zh-TW" altLang="en-US" sz="1800" b="1" dirty="0">
                <a:solidFill>
                  <a:srgbClr val="953735"/>
                </a:solidFill>
                <a:latin typeface="+mn-ea"/>
              </a:rPr>
              <a:t>表現</a:t>
            </a:r>
            <a:r>
              <a:rPr lang="zh-TW" altLang="en-US" sz="1800" b="1" dirty="0" smtClean="0">
                <a:solidFill>
                  <a:srgbClr val="953735"/>
                </a:solidFill>
                <a:latin typeface="+mn-ea"/>
              </a:rPr>
              <a:t>描述</a:t>
            </a:r>
            <a:endParaRPr lang="zh-TW" altLang="en-US" sz="1800" dirty="0"/>
          </a:p>
        </p:txBody>
      </p:sp>
      <p:sp>
        <p:nvSpPr>
          <p:cNvPr id="2" name="投影片編號版面配置區 1"/>
          <p:cNvSpPr>
            <a:spLocks noGrp="1"/>
          </p:cNvSpPr>
          <p:nvPr>
            <p:ph type="sldNum" sz="quarter" idx="12"/>
          </p:nvPr>
        </p:nvSpPr>
        <p:spPr/>
        <p:txBody>
          <a:bodyPr/>
          <a:lstStyle/>
          <a:p>
            <a:pPr>
              <a:defRPr/>
            </a:pPr>
            <a:fld id="{5071BB91-8A58-4812-9547-60B15F90CD8F}" type="slidenum">
              <a:rPr lang="es-ES" altLang="zh-TW" smtClean="0"/>
              <a:pPr>
                <a:defRPr/>
              </a:pPr>
              <a:t>19</a:t>
            </a:fld>
            <a:endParaRPr lang="es-ES" altLang="zh-TW"/>
          </a:p>
        </p:txBody>
      </p:sp>
      <p:pic>
        <p:nvPicPr>
          <p:cNvPr id="21" name="圖片 4" descr="MC900441902.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150" y="3897456"/>
            <a:ext cx="1008063"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直線接點 21"/>
          <p:cNvCxnSpPr/>
          <p:nvPr/>
        </p:nvCxnSpPr>
        <p:spPr>
          <a:xfrm>
            <a:off x="4572000" y="1620773"/>
            <a:ext cx="0" cy="45100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群組 22"/>
          <p:cNvGrpSpPr>
            <a:grpSpLocks/>
          </p:cNvGrpSpPr>
          <p:nvPr/>
        </p:nvGrpSpPr>
        <p:grpSpPr bwMode="auto">
          <a:xfrm>
            <a:off x="1207592" y="4207397"/>
            <a:ext cx="7221538" cy="2338388"/>
            <a:chOff x="1115616" y="1826893"/>
            <a:chExt cx="7222516" cy="2338453"/>
          </a:xfrm>
        </p:grpSpPr>
        <p:grpSp>
          <p:nvGrpSpPr>
            <p:cNvPr id="24" name="群組 5"/>
            <p:cNvGrpSpPr>
              <a:grpSpLocks/>
            </p:cNvGrpSpPr>
            <p:nvPr/>
          </p:nvGrpSpPr>
          <p:grpSpPr bwMode="auto">
            <a:xfrm>
              <a:off x="1138002" y="1826893"/>
              <a:ext cx="7200130" cy="2338453"/>
              <a:chOff x="296965" y="1146098"/>
              <a:chExt cx="8208912" cy="2678983"/>
            </a:xfrm>
          </p:grpSpPr>
          <p:pic>
            <p:nvPicPr>
              <p:cNvPr id="27" name="圖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65" y="1155581"/>
                <a:ext cx="8208912" cy="26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1"/>
              <p:cNvSpPr>
                <a:spLocks noChangeArrowheads="1"/>
              </p:cNvSpPr>
              <p:nvPr/>
            </p:nvSpPr>
            <p:spPr bwMode="auto">
              <a:xfrm>
                <a:off x="3217590" y="1146098"/>
                <a:ext cx="3240360" cy="305281"/>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grpSp>
        <p:sp>
          <p:nvSpPr>
            <p:cNvPr id="25" name="矩形 1"/>
            <p:cNvSpPr>
              <a:spLocks noChangeArrowheads="1"/>
            </p:cNvSpPr>
            <p:nvPr/>
          </p:nvSpPr>
          <p:spPr bwMode="auto">
            <a:xfrm>
              <a:off x="3491880" y="2109262"/>
              <a:ext cx="1728192" cy="2056084"/>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sp>
          <p:nvSpPr>
            <p:cNvPr id="26" name="矩形 1"/>
            <p:cNvSpPr>
              <a:spLocks noChangeArrowheads="1"/>
            </p:cNvSpPr>
            <p:nvPr/>
          </p:nvSpPr>
          <p:spPr bwMode="auto">
            <a:xfrm>
              <a:off x="1115616" y="1826893"/>
              <a:ext cx="720080" cy="2338453"/>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grpSp>
      <p:grpSp>
        <p:nvGrpSpPr>
          <p:cNvPr id="29" name="群組 4"/>
          <p:cNvGrpSpPr>
            <a:grpSpLocks/>
          </p:cNvGrpSpPr>
          <p:nvPr/>
        </p:nvGrpSpPr>
        <p:grpSpPr bwMode="auto">
          <a:xfrm>
            <a:off x="1207592" y="1052736"/>
            <a:ext cx="6867525" cy="2662237"/>
            <a:chOff x="1138002" y="4144248"/>
            <a:chExt cx="7177744" cy="2661590"/>
          </a:xfrm>
        </p:grpSpPr>
        <p:pic>
          <p:nvPicPr>
            <p:cNvPr id="30" name="圖片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002" y="4165346"/>
              <a:ext cx="7177744" cy="264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1"/>
            <p:cNvSpPr>
              <a:spLocks noChangeArrowheads="1"/>
            </p:cNvSpPr>
            <p:nvPr/>
          </p:nvSpPr>
          <p:spPr bwMode="auto">
            <a:xfrm>
              <a:off x="1138002" y="4165346"/>
              <a:ext cx="2319165" cy="2640491"/>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sp>
          <p:nvSpPr>
            <p:cNvPr id="32" name="矩形 1"/>
            <p:cNvSpPr>
              <a:spLocks noChangeArrowheads="1"/>
            </p:cNvSpPr>
            <p:nvPr/>
          </p:nvSpPr>
          <p:spPr bwMode="auto">
            <a:xfrm>
              <a:off x="3970046" y="4144248"/>
              <a:ext cx="2402154" cy="245413"/>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grpSp>
      <p:pic>
        <p:nvPicPr>
          <p:cNvPr id="33" name="圖片 3" descr="MC900290924.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46478">
            <a:off x="6653114" y="1597962"/>
            <a:ext cx="17843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33"/>
          <p:cNvSpPr/>
          <p:nvPr/>
        </p:nvSpPr>
        <p:spPr>
          <a:xfrm>
            <a:off x="159543" y="3112437"/>
            <a:ext cx="8824913" cy="1570037"/>
          </a:xfrm>
          <a:prstGeom prst="rect">
            <a:avLst/>
          </a:prstGeom>
          <a:solidFill>
            <a:srgbClr val="953735"/>
          </a:solidFill>
        </p:spPr>
        <p:txBody>
          <a:bodyPr>
            <a:spAutoFit/>
          </a:bodyPr>
          <a:lstStyle/>
          <a:p>
            <a:pPr algn="ctr" fontAlgn="auto">
              <a:spcAft>
                <a:spcPts val="0"/>
              </a:spcAft>
              <a:buFont typeface="Arial" panose="020B0604020202020204" pitchFamily="34" charset="0"/>
              <a:buNone/>
              <a:defRPr/>
            </a:pPr>
            <a:r>
              <a:rPr lang="zh-TW" altLang="en-US" sz="4800" b="1" dirty="0">
                <a:solidFill>
                  <a:srgbClr val="FFC000"/>
                </a:solidFill>
                <a:effectLst>
                  <a:outerShdw blurRad="38100" dist="38100" dir="2700000" algn="tl">
                    <a:srgbClr val="000000">
                      <a:alpha val="43137"/>
                    </a:srgbClr>
                  </a:outerShdw>
                </a:effectLst>
                <a:latin typeface="+mn-ea"/>
              </a:rPr>
              <a:t>期待未來全國皆使用同一標準描述各等級學生的能力表現</a:t>
            </a:r>
            <a:r>
              <a:rPr lang="zh-TW" altLang="zh-TW" sz="4800" b="1" dirty="0">
                <a:solidFill>
                  <a:srgbClr val="FFC000"/>
                </a:solidFill>
                <a:effectLst>
                  <a:outerShdw blurRad="38100" dist="38100" dir="2700000" algn="tl">
                    <a:srgbClr val="000000">
                      <a:alpha val="43137"/>
                    </a:srgbClr>
                  </a:outerShdw>
                </a:effectLst>
                <a:latin typeface="+mn-ea"/>
              </a:rPr>
              <a:t>（</a:t>
            </a:r>
            <a:r>
              <a:rPr lang="zh-TW" altLang="en-US" sz="4800" b="1" dirty="0">
                <a:solidFill>
                  <a:srgbClr val="FFC000"/>
                </a:solidFill>
                <a:effectLst>
                  <a:outerShdw blurRad="38100" dist="38100" dir="2700000" algn="tl">
                    <a:srgbClr val="000000">
                      <a:alpha val="43137"/>
                    </a:srgbClr>
                  </a:outerShdw>
                </a:effectLst>
                <a:latin typeface="+mn-ea"/>
                <a:sym typeface="Wingdings" panose="05000000000000000000" pitchFamily="2" charset="2"/>
              </a:rPr>
              <a:t></a:t>
            </a:r>
            <a:r>
              <a:rPr lang="zh-TW" altLang="zh-TW" sz="4800" b="1" dirty="0">
                <a:solidFill>
                  <a:srgbClr val="FFC000"/>
                </a:solidFill>
                <a:effectLst>
                  <a:outerShdw blurRad="38100" dist="38100" dir="2700000" algn="tl">
                    <a:srgbClr val="000000">
                      <a:alpha val="43137"/>
                    </a:srgbClr>
                  </a:outerShdw>
                </a:effectLst>
                <a:latin typeface="+mn-ea"/>
              </a:rPr>
              <a:t>）</a:t>
            </a:r>
          </a:p>
        </p:txBody>
      </p:sp>
    </p:spTree>
    <p:extLst>
      <p:ext uri="{BB962C8B-B14F-4D97-AF65-F5344CB8AC3E}">
        <p14:creationId xmlns:p14="http://schemas.microsoft.com/office/powerpoint/2010/main" val="1690182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ppt_w</p:attrName>
                                        </p:attrNameLst>
                                      </p:cBhvr>
                                      <p:tavLst>
                                        <p:tav tm="0">
                                          <p:val>
                                            <p:fltVal val="0"/>
                                          </p:val>
                                        </p:tav>
                                        <p:tav tm="100000">
                                          <p:val>
                                            <p:strVal val="#ppt_w"/>
                                          </p:val>
                                        </p:tav>
                                      </p:tavLst>
                                    </p:anim>
                                    <p:anim calcmode="lin" valueType="num">
                                      <p:cBhvr>
                                        <p:cTn id="60" dur="1000" fill="hold"/>
                                        <p:tgtEl>
                                          <p:spTgt spid="34"/>
                                        </p:tgtEl>
                                        <p:attrNameLst>
                                          <p:attrName>ppt_h</p:attrName>
                                        </p:attrNameLst>
                                      </p:cBhvr>
                                      <p:tavLst>
                                        <p:tav tm="0">
                                          <p:val>
                                            <p:fltVal val="0"/>
                                          </p:val>
                                        </p:tav>
                                        <p:tav tm="100000">
                                          <p:val>
                                            <p:strVal val="#ppt_h"/>
                                          </p:val>
                                        </p:tav>
                                      </p:tavLst>
                                    </p:anim>
                                    <p:anim calcmode="lin" valueType="num">
                                      <p:cBhvr>
                                        <p:cTn id="61" dur="1000" fill="hold"/>
                                        <p:tgtEl>
                                          <p:spTgt spid="34"/>
                                        </p:tgtEl>
                                        <p:attrNameLst>
                                          <p:attrName>style.rotation</p:attrName>
                                        </p:attrNameLst>
                                      </p:cBhvr>
                                      <p:tavLst>
                                        <p:tav tm="0">
                                          <p:val>
                                            <p:fltVal val="90"/>
                                          </p:val>
                                        </p:tav>
                                        <p:tav tm="100000">
                                          <p:val>
                                            <p:fltVal val="0"/>
                                          </p:val>
                                        </p:tav>
                                      </p:tavLst>
                                    </p:anim>
                                    <p:animEffect transition="in" filter="fade">
                                      <p:cBhvr>
                                        <p:cTn id="62" dur="1000"/>
                                        <p:tgtEl>
                                          <p:spTgt spid="34"/>
                                        </p:tgtEl>
                                      </p:cBhvr>
                                    </p:animEffect>
                                  </p:childTnLst>
                                </p:cTn>
                              </p:par>
                              <p:par>
                                <p:cTn id="63" presetID="31"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AD0B53F-C503-4E2D-9221-963658C77B41}" type="slidenum">
              <a:rPr lang="es-ES" altLang="zh-TW" smtClean="0"/>
              <a:pPr>
                <a:defRPr/>
              </a:pPr>
              <a:t>2</a:t>
            </a:fld>
            <a:endParaRPr lang="es-ES" altLang="zh-TW"/>
          </a:p>
        </p:txBody>
      </p:sp>
      <p:sp>
        <p:nvSpPr>
          <p:cNvPr id="7" name="文字方塊 6"/>
          <p:cNvSpPr txBox="1"/>
          <p:nvPr/>
        </p:nvSpPr>
        <p:spPr>
          <a:xfrm>
            <a:off x="1187624" y="1052736"/>
            <a:ext cx="2016224" cy="769441"/>
          </a:xfrm>
          <a:prstGeom prst="rect">
            <a:avLst/>
          </a:prstGeom>
          <a:noFill/>
        </p:spPr>
        <p:txBody>
          <a:bodyPr wrap="square" rtlCol="0">
            <a:spAutoFit/>
          </a:bodyPr>
          <a:lstStyle/>
          <a:p>
            <a:r>
              <a:rPr lang="zh-TW" altLang="en-US" sz="4400" dirty="0" smtClean="0"/>
              <a:t>大綱</a:t>
            </a:r>
            <a:endParaRPr lang="zh-TW" altLang="en-US" sz="4400" dirty="0"/>
          </a:p>
        </p:txBody>
      </p:sp>
      <p:sp>
        <p:nvSpPr>
          <p:cNvPr id="8" name="文字方塊 7"/>
          <p:cNvSpPr txBox="1"/>
          <p:nvPr/>
        </p:nvSpPr>
        <p:spPr>
          <a:xfrm>
            <a:off x="899592" y="1988840"/>
            <a:ext cx="6192688" cy="2246769"/>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zh-TW" altLang="en-US" sz="4000" dirty="0" smtClean="0"/>
              <a:t>計畫簡介</a:t>
            </a:r>
            <a:endParaRPr lang="en-US" altLang="zh-TW" sz="4000" dirty="0" smtClean="0"/>
          </a:p>
          <a:p>
            <a:pPr marL="342900" indent="-342900">
              <a:spcBef>
                <a:spcPts val="1200"/>
              </a:spcBef>
              <a:buFont typeface="Wingdings" panose="05000000000000000000" pitchFamily="2" charset="2"/>
              <a:buChar char="Ø"/>
            </a:pPr>
            <a:r>
              <a:rPr lang="zh-TW" altLang="en-US" sz="4000" dirty="0" smtClean="0"/>
              <a:t>標準本位評量</a:t>
            </a:r>
            <a:endParaRPr lang="en-US" altLang="zh-TW" sz="4000" dirty="0" smtClean="0"/>
          </a:p>
          <a:p>
            <a:pPr marL="342900" indent="-342900">
              <a:spcBef>
                <a:spcPts val="1200"/>
              </a:spcBef>
              <a:buFont typeface="Wingdings" panose="05000000000000000000" pitchFamily="2" charset="2"/>
              <a:buChar char="Ø"/>
            </a:pPr>
            <a:r>
              <a:rPr lang="zh-TW" altLang="en-US" sz="4000" dirty="0" smtClean="0"/>
              <a:t>研發說明與示例</a:t>
            </a:r>
            <a:endParaRPr lang="en-US" altLang="zh-TW" sz="4000" dirty="0" smtClean="0"/>
          </a:p>
        </p:txBody>
      </p:sp>
    </p:spTree>
    <p:extLst>
      <p:ext uri="{BB962C8B-B14F-4D97-AF65-F5344CB8AC3E}">
        <p14:creationId xmlns:p14="http://schemas.microsoft.com/office/powerpoint/2010/main" val="3741339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318143299"/>
              </p:ext>
            </p:extLst>
          </p:nvPr>
        </p:nvGraphicFramePr>
        <p:xfrm>
          <a:off x="4603948" y="1199168"/>
          <a:ext cx="3911402" cy="5153550"/>
        </p:xfrm>
        <a:graphic>
          <a:graphicData uri="http://schemas.openxmlformats.org/drawingml/2006/table">
            <a:tbl>
              <a:tblPr firstRow="1" bandRow="1">
                <a:tableStyleId>{5C22544A-7EE6-4342-B048-85BDC9FD1C3A}</a:tableStyleId>
              </a:tblPr>
              <a:tblGrid>
                <a:gridCol w="3911402">
                  <a:extLst>
                    <a:ext uri="{9D8B030D-6E8A-4147-A177-3AD203B41FA5}">
                      <a16:colId xmlns:a16="http://schemas.microsoft.com/office/drawing/2014/main" val="20000"/>
                    </a:ext>
                  </a:extLst>
                </a:gridCol>
              </a:tblGrid>
              <a:tr h="5153550">
                <a:tc>
                  <a:txBody>
                    <a:bodyPr/>
                    <a:lstStyle/>
                    <a:p>
                      <a:endParaRPr lang="zh-TW" altLang="en-US" dirty="0"/>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1875756809"/>
              </p:ext>
            </p:extLst>
          </p:nvPr>
        </p:nvGraphicFramePr>
        <p:xfrm>
          <a:off x="539552" y="1196752"/>
          <a:ext cx="4032448" cy="5155966"/>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tblGrid>
              <a:tr h="5155966">
                <a:tc>
                  <a:txBody>
                    <a:bodyPr/>
                    <a:lstStyle/>
                    <a:p>
                      <a:endParaRPr lang="zh-TW" altLang="en-US" dirty="0"/>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35844" name="標題 1"/>
          <p:cNvSpPr>
            <a:spLocks noGrp="1"/>
          </p:cNvSpPr>
          <p:nvPr>
            <p:ph type="title"/>
          </p:nvPr>
        </p:nvSpPr>
        <p:spPr/>
        <p:txBody>
          <a:bodyPr/>
          <a:lstStyle/>
          <a:p>
            <a:pPr algn="ctr" eaLnBrk="1" hangingPunct="1"/>
            <a:r>
              <a:rPr lang="zh-TW" altLang="en-US" dirty="0">
                <a:latin typeface="+mn-ea"/>
              </a:rPr>
              <a:t>常見評量方式 </a:t>
            </a:r>
            <a:r>
              <a:rPr lang="en-US" altLang="zh-TW" dirty="0">
                <a:latin typeface="+mn-ea"/>
                <a:cs typeface="Times New Roman" panose="02020603050405020304" pitchFamily="18" charset="0"/>
              </a:rPr>
              <a:t>vs.</a:t>
            </a:r>
            <a:r>
              <a:rPr lang="zh-TW" altLang="en-US" dirty="0">
                <a:latin typeface="+mn-ea"/>
              </a:rPr>
              <a:t>標準本位評量</a:t>
            </a:r>
            <a:endParaRPr lang="en-US" altLang="zh-TW" sz="4000" dirty="0" smtClean="0"/>
          </a:p>
        </p:txBody>
      </p:sp>
      <p:sp>
        <p:nvSpPr>
          <p:cNvPr id="5123" name="Rectangle 3"/>
          <p:cNvSpPr>
            <a:spLocks noGrp="1" noChangeArrowheads="1"/>
          </p:cNvSpPr>
          <p:nvPr>
            <p:ph sz="half" idx="1"/>
          </p:nvPr>
        </p:nvSpPr>
        <p:spPr/>
        <p:txBody>
          <a:bodyPr rtlCol="0">
            <a:noAutofit/>
          </a:bodyPr>
          <a:lstStyle/>
          <a:p>
            <a:pPr marL="360363" indent="-360363" algn="just" eaLnBrk="1" fontAlgn="auto" hangingPunct="1">
              <a:lnSpc>
                <a:spcPct val="100000"/>
              </a:lnSpc>
              <a:spcBef>
                <a:spcPts val="1200"/>
              </a:spcBef>
              <a:spcAft>
                <a:spcPts val="0"/>
              </a:spcAft>
              <a:buFont typeface="Wingdings" pitchFamily="2" charset="2"/>
              <a:buChar char="u"/>
              <a:defRPr/>
            </a:pPr>
            <a:r>
              <a:rPr lang="zh-TW" altLang="en-US" sz="1800" dirty="0">
                <a:latin typeface="+mn-ea"/>
              </a:rPr>
              <a:t>與他人比較（</a:t>
            </a:r>
            <a:r>
              <a:rPr lang="zh-TW" altLang="en-US" sz="1800" b="1" dirty="0">
                <a:latin typeface="+mn-ea"/>
              </a:rPr>
              <a:t>常模參照</a:t>
            </a:r>
            <a:r>
              <a:rPr lang="zh-TW" altLang="en-US" sz="1800" dirty="0">
                <a:latin typeface="+mn-ea"/>
              </a:rPr>
              <a:t>）</a:t>
            </a:r>
            <a:r>
              <a:rPr lang="zh-TW" altLang="en-US" sz="1800" dirty="0" smtClean="0">
                <a:latin typeface="+mn-ea"/>
              </a:rPr>
              <a:t>，排名</a:t>
            </a:r>
            <a:r>
              <a:rPr lang="zh-TW" altLang="en-US" sz="1800" b="1" dirty="0">
                <a:solidFill>
                  <a:srgbClr val="953735"/>
                </a:solidFill>
                <a:latin typeface="+mn-ea"/>
              </a:rPr>
              <a:t>可能因所在群體不同而有所</a:t>
            </a:r>
            <a:r>
              <a:rPr lang="zh-TW" altLang="en-US" sz="1800" b="1" dirty="0" smtClean="0">
                <a:solidFill>
                  <a:srgbClr val="953735"/>
                </a:solidFill>
                <a:latin typeface="+mn-ea"/>
              </a:rPr>
              <a:t>不同</a:t>
            </a:r>
            <a:r>
              <a:rPr lang="zh-TW" altLang="en-US" sz="1800" dirty="0">
                <a:latin typeface="+mn-ea"/>
              </a:rPr>
              <a:t>。</a:t>
            </a:r>
            <a:endParaRPr lang="en-US" altLang="zh-TW" sz="1800" b="1" dirty="0" smtClean="0">
              <a:solidFill>
                <a:srgbClr val="953735"/>
              </a:solidFill>
              <a:latin typeface="+mn-ea"/>
            </a:endParaRPr>
          </a:p>
          <a:p>
            <a:pPr marL="360363" indent="-360363" algn="just" eaLnBrk="1" fontAlgn="auto" hangingPunct="1">
              <a:lnSpc>
                <a:spcPct val="100000"/>
              </a:lnSpc>
              <a:spcBef>
                <a:spcPts val="1200"/>
              </a:spcBef>
              <a:spcAft>
                <a:spcPts val="0"/>
              </a:spcAft>
              <a:buFont typeface="Wingdings" pitchFamily="2" charset="2"/>
              <a:buChar char="u"/>
              <a:defRPr/>
            </a:pPr>
            <a:r>
              <a:rPr lang="zh-TW" altLang="en-US" sz="1800" dirty="0" smtClean="0">
                <a:latin typeface="+mn-ea"/>
              </a:rPr>
              <a:t>忽略</a:t>
            </a:r>
            <a:r>
              <a:rPr lang="zh-TW" altLang="en-US" sz="1800" dirty="0">
                <a:latin typeface="+mn-ea"/>
              </a:rPr>
              <a:t>學生表現</a:t>
            </a:r>
            <a:r>
              <a:rPr lang="zh-TW" altLang="en-US" sz="1800" b="1" dirty="0">
                <a:solidFill>
                  <a:srgbClr val="953735"/>
                </a:solidFill>
                <a:latin typeface="+mn-ea"/>
              </a:rPr>
              <a:t>已夠好</a:t>
            </a:r>
            <a:r>
              <a:rPr lang="zh-TW" altLang="en-US" sz="1800" dirty="0">
                <a:latin typeface="+mn-ea"/>
              </a:rPr>
              <a:t>或</a:t>
            </a:r>
            <a:r>
              <a:rPr lang="zh-TW" altLang="en-US" sz="1800" b="1" dirty="0">
                <a:solidFill>
                  <a:srgbClr val="953735"/>
                </a:solidFill>
                <a:latin typeface="+mn-ea"/>
              </a:rPr>
              <a:t>其實很糟</a:t>
            </a:r>
            <a:r>
              <a:rPr lang="zh-TW" altLang="en-US" sz="1800" dirty="0">
                <a:latin typeface="+mn-ea"/>
              </a:rPr>
              <a:t>的狀況。</a:t>
            </a:r>
            <a:endParaRPr lang="en-US" altLang="zh-TW" sz="1800" dirty="0">
              <a:latin typeface="+mn-ea"/>
            </a:endParaRPr>
          </a:p>
          <a:p>
            <a:pPr marL="360363" indent="-360363" algn="just" eaLnBrk="1" fontAlgn="auto" hangingPunct="1">
              <a:lnSpc>
                <a:spcPct val="100000"/>
              </a:lnSpc>
              <a:spcBef>
                <a:spcPts val="1200"/>
              </a:spcBef>
              <a:spcAft>
                <a:spcPts val="0"/>
              </a:spcAft>
              <a:buFontTx/>
              <a:buNone/>
              <a:defRPr/>
            </a:pPr>
            <a:r>
              <a:rPr lang="zh-TW" altLang="en-US" sz="1800" dirty="0" smtClean="0">
                <a:latin typeface="+mn-ea"/>
              </a:rPr>
              <a:t>例如：班級秩序或整潔競賽</a:t>
            </a:r>
          </a:p>
          <a:p>
            <a:pPr marL="682625" indent="0" algn="just" eaLnBrk="1" fontAlgn="auto" hangingPunct="1">
              <a:lnSpc>
                <a:spcPct val="100000"/>
              </a:lnSpc>
              <a:spcBef>
                <a:spcPts val="600"/>
              </a:spcBef>
              <a:spcAft>
                <a:spcPts val="0"/>
              </a:spcAft>
              <a:buFontTx/>
              <a:buNone/>
              <a:defRPr/>
            </a:pPr>
            <a:r>
              <a:rPr lang="zh-TW" altLang="en-US" sz="1800" dirty="0" smtClean="0">
                <a:latin typeface="+mn-ea"/>
              </a:rPr>
              <a:t>第一名記嘉獎 </a:t>
            </a:r>
            <a:endParaRPr lang="en-US" altLang="zh-TW" sz="1800" dirty="0" smtClean="0">
              <a:latin typeface="+mn-ea"/>
            </a:endParaRPr>
          </a:p>
          <a:p>
            <a:pPr marL="682625" indent="0" algn="just" eaLnBrk="1" fontAlgn="auto" hangingPunct="1">
              <a:lnSpc>
                <a:spcPct val="100000"/>
              </a:lnSpc>
              <a:spcBef>
                <a:spcPts val="600"/>
              </a:spcBef>
              <a:spcAft>
                <a:spcPts val="0"/>
              </a:spcAft>
              <a:buFontTx/>
              <a:buNone/>
              <a:defRPr/>
            </a:pPr>
            <a:r>
              <a:rPr lang="en-US" altLang="zh-TW" sz="1800" dirty="0" smtClean="0">
                <a:latin typeface="+mn-ea"/>
              </a:rPr>
              <a:t>(</a:t>
            </a:r>
            <a:r>
              <a:rPr lang="zh-TW" altLang="en-US" sz="1800" dirty="0" smtClean="0">
                <a:latin typeface="+mn-ea"/>
              </a:rPr>
              <a:t>即使各班都很髒亂</a:t>
            </a:r>
            <a:r>
              <a:rPr lang="en-US" altLang="zh-TW" sz="1800" dirty="0" smtClean="0">
                <a:latin typeface="+mn-ea"/>
              </a:rPr>
              <a:t>)</a:t>
            </a:r>
          </a:p>
          <a:p>
            <a:pPr marL="682625" indent="0" algn="just" eaLnBrk="1" fontAlgn="auto" hangingPunct="1">
              <a:lnSpc>
                <a:spcPct val="100000"/>
              </a:lnSpc>
              <a:spcBef>
                <a:spcPts val="600"/>
              </a:spcBef>
              <a:spcAft>
                <a:spcPts val="0"/>
              </a:spcAft>
              <a:buFont typeface="Arial" panose="020B0604020202020204" pitchFamily="34" charset="0"/>
              <a:buNone/>
              <a:defRPr/>
            </a:pPr>
            <a:r>
              <a:rPr lang="zh-TW" altLang="en-US" sz="1800" dirty="0" smtClean="0">
                <a:latin typeface="+mn-ea"/>
              </a:rPr>
              <a:t>最後一名記警告</a:t>
            </a:r>
            <a:endParaRPr lang="en-US" altLang="zh-TW" sz="1800" dirty="0" smtClean="0">
              <a:latin typeface="+mn-ea"/>
            </a:endParaRPr>
          </a:p>
          <a:p>
            <a:pPr marL="682625" indent="0" algn="just" eaLnBrk="1" fontAlgn="auto" hangingPunct="1">
              <a:lnSpc>
                <a:spcPct val="100000"/>
              </a:lnSpc>
              <a:spcBef>
                <a:spcPts val="600"/>
              </a:spcBef>
              <a:spcAft>
                <a:spcPts val="0"/>
              </a:spcAft>
              <a:buFont typeface="Arial" panose="020B0604020202020204" pitchFamily="34" charset="0"/>
              <a:buNone/>
              <a:defRPr/>
            </a:pPr>
            <a:r>
              <a:rPr lang="en-US" altLang="zh-TW" sz="1800" dirty="0" smtClean="0">
                <a:latin typeface="+mn-ea"/>
              </a:rPr>
              <a:t>(</a:t>
            </a:r>
            <a:r>
              <a:rPr lang="zh-TW" altLang="en-US" sz="1800" dirty="0" smtClean="0">
                <a:latin typeface="+mn-ea"/>
              </a:rPr>
              <a:t>即使各班都已表現佳</a:t>
            </a:r>
            <a:r>
              <a:rPr lang="en-US" altLang="zh-TW" sz="1800" dirty="0" smtClean="0">
                <a:latin typeface="+mn-ea"/>
              </a:rPr>
              <a:t>)</a:t>
            </a:r>
          </a:p>
          <a:p>
            <a:pPr marL="450850" indent="-450850" algn="just" eaLnBrk="1" fontAlgn="auto" hangingPunct="1">
              <a:lnSpc>
                <a:spcPct val="100000"/>
              </a:lnSpc>
              <a:spcBef>
                <a:spcPts val="1200"/>
              </a:spcBef>
              <a:spcAft>
                <a:spcPts val="0"/>
              </a:spcAft>
              <a:buFont typeface="Wingdings" panose="05000000000000000000" pitchFamily="2" charset="2"/>
              <a:buChar char="u"/>
              <a:defRPr/>
            </a:pPr>
            <a:r>
              <a:rPr lang="zh-TW" altLang="en-US" sz="1800" b="1" dirty="0" smtClean="0">
                <a:solidFill>
                  <a:srgbClr val="953735"/>
                </a:solidFill>
                <a:latin typeface="+mn-ea"/>
              </a:rPr>
              <a:t>題</a:t>
            </a:r>
            <a:r>
              <a:rPr lang="zh-TW" altLang="en-US" sz="1800" b="1" dirty="0">
                <a:solidFill>
                  <a:srgbClr val="953735"/>
                </a:solidFill>
                <a:latin typeface="+mn-ea"/>
              </a:rPr>
              <a:t>型侷限</a:t>
            </a:r>
            <a:endParaRPr lang="en-US" altLang="zh-TW" sz="1800" b="1" dirty="0">
              <a:solidFill>
                <a:srgbClr val="953735"/>
              </a:solidFill>
              <a:latin typeface="+mn-ea"/>
            </a:endParaRPr>
          </a:p>
          <a:p>
            <a:pPr marL="442913" indent="7938" algn="just" eaLnBrk="1" fontAlgn="auto" hangingPunct="1">
              <a:lnSpc>
                <a:spcPct val="100000"/>
              </a:lnSpc>
              <a:spcBef>
                <a:spcPts val="1200"/>
              </a:spcBef>
              <a:spcAft>
                <a:spcPts val="0"/>
              </a:spcAft>
              <a:buNone/>
              <a:defRPr/>
            </a:pPr>
            <a:r>
              <a:rPr lang="zh-TW" altLang="en-US" sz="1800" dirty="0" smtClean="0">
                <a:latin typeface="+mn-ea"/>
              </a:rPr>
              <a:t>多</a:t>
            </a:r>
            <a:r>
              <a:rPr lang="zh-TW" altLang="en-US" sz="1800" dirty="0">
                <a:latin typeface="+mn-ea"/>
              </a:rPr>
              <a:t>以選擇題或填充題等</a:t>
            </a:r>
            <a:r>
              <a:rPr lang="zh-TW" altLang="en-US" sz="1800" dirty="0" smtClean="0">
                <a:latin typeface="+mn-ea"/>
              </a:rPr>
              <a:t>。</a:t>
            </a:r>
            <a:endParaRPr lang="en-US" altLang="zh-TW" sz="1800" dirty="0">
              <a:latin typeface="+mn-ea"/>
            </a:endParaRPr>
          </a:p>
          <a:p>
            <a:pPr marL="442913" indent="7938" algn="just" eaLnBrk="1" fontAlgn="auto" hangingPunct="1">
              <a:lnSpc>
                <a:spcPct val="100000"/>
              </a:lnSpc>
              <a:spcBef>
                <a:spcPts val="1200"/>
              </a:spcBef>
              <a:spcAft>
                <a:spcPts val="0"/>
              </a:spcAft>
              <a:buNone/>
              <a:defRPr/>
            </a:pPr>
            <a:r>
              <a:rPr lang="zh-TW" altLang="en-US" sz="1800" b="1" dirty="0" smtClean="0">
                <a:solidFill>
                  <a:srgbClr val="953735"/>
                </a:solidFill>
                <a:latin typeface="+mn-ea"/>
              </a:rPr>
              <a:t>封閉</a:t>
            </a:r>
            <a:r>
              <a:rPr lang="zh-TW" altLang="en-US" sz="1800" b="1" dirty="0">
                <a:solidFill>
                  <a:srgbClr val="953735"/>
                </a:solidFill>
                <a:latin typeface="+mn-ea"/>
              </a:rPr>
              <a:t>題型</a:t>
            </a:r>
            <a:r>
              <a:rPr lang="zh-TW" altLang="en-US" sz="1800" dirty="0">
                <a:latin typeface="+mn-ea"/>
              </a:rPr>
              <a:t>為主，</a:t>
            </a:r>
            <a:r>
              <a:rPr lang="zh-TW" altLang="en-US" sz="1800" b="1" dirty="0">
                <a:solidFill>
                  <a:srgbClr val="953735"/>
                </a:solidFill>
                <a:latin typeface="+mn-ea"/>
              </a:rPr>
              <a:t>難以有效評量</a:t>
            </a:r>
            <a:r>
              <a:rPr lang="zh-TW" altLang="en-US" sz="1800" dirty="0" smtClean="0">
                <a:latin typeface="+mn-ea"/>
              </a:rPr>
              <a:t>學生的</a:t>
            </a:r>
            <a:r>
              <a:rPr lang="zh-TW" altLang="en-US" sz="1800" b="1" dirty="0" smtClean="0">
                <a:solidFill>
                  <a:srgbClr val="953735"/>
                </a:solidFill>
                <a:latin typeface="+mn-ea"/>
              </a:rPr>
              <a:t>應用</a:t>
            </a:r>
            <a:r>
              <a:rPr lang="zh-TW" altLang="en-US" sz="1800" b="1" dirty="0">
                <a:solidFill>
                  <a:srgbClr val="953735"/>
                </a:solidFill>
                <a:latin typeface="+mn-ea"/>
              </a:rPr>
              <a:t>、分析等高層次能力與素養</a:t>
            </a:r>
            <a:r>
              <a:rPr lang="zh-TW" altLang="en-US" sz="1800" dirty="0" smtClean="0">
                <a:latin typeface="+mn-ea"/>
              </a:rPr>
              <a:t>。</a:t>
            </a:r>
            <a:endParaRPr lang="zh-TW" altLang="zh-TW" sz="1800" dirty="0" smtClean="0">
              <a:latin typeface="+mn-ea"/>
            </a:endParaRPr>
          </a:p>
        </p:txBody>
      </p:sp>
      <p:sp>
        <p:nvSpPr>
          <p:cNvPr id="2" name="投影片編號版面配置區 1"/>
          <p:cNvSpPr>
            <a:spLocks noGrp="1"/>
          </p:cNvSpPr>
          <p:nvPr>
            <p:ph type="sldNum" sz="quarter" idx="12"/>
          </p:nvPr>
        </p:nvSpPr>
        <p:spPr/>
        <p:txBody>
          <a:bodyPr/>
          <a:lstStyle/>
          <a:p>
            <a:pPr>
              <a:defRPr/>
            </a:pPr>
            <a:fld id="{6EC2D13B-6F47-4B04-B47E-288A8115D20A}" type="slidenum">
              <a:rPr lang="es-ES" altLang="zh-TW" smtClean="0"/>
              <a:pPr>
                <a:defRPr/>
              </a:pPr>
              <a:t>20</a:t>
            </a:fld>
            <a:endParaRPr lang="es-ES" altLang="zh-TW"/>
          </a:p>
        </p:txBody>
      </p:sp>
      <p:pic>
        <p:nvPicPr>
          <p:cNvPr id="17412" name="圖片 4" descr="MC900441902.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3283" y="3285442"/>
            <a:ext cx="8048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4629150" y="1558022"/>
            <a:ext cx="3886200" cy="461894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7188" indent="-357188" algn="just">
              <a:lnSpc>
                <a:spcPct val="100000"/>
              </a:lnSpc>
              <a:spcBef>
                <a:spcPts val="1200"/>
              </a:spcBef>
              <a:buFont typeface="Wingdings" panose="05000000000000000000" pitchFamily="2" charset="2"/>
              <a:buChar char="u"/>
              <a:defRPr/>
            </a:pPr>
            <a:r>
              <a:rPr lang="zh-TW" altLang="en-US" sz="1800" dirty="0">
                <a:latin typeface="+mn-ea"/>
              </a:rPr>
              <a:t>只看自己是否達到所設定的</a:t>
            </a:r>
            <a:r>
              <a:rPr lang="zh-TW" altLang="en-US" sz="1800" dirty="0" smtClean="0">
                <a:latin typeface="+mn-ea"/>
              </a:rPr>
              <a:t>標準</a:t>
            </a:r>
            <a:r>
              <a:rPr lang="zh-TW" altLang="en-US" sz="1800" dirty="0">
                <a:latin typeface="+mn-ea"/>
              </a:rPr>
              <a:t> </a:t>
            </a:r>
            <a:r>
              <a:rPr lang="zh-TW" altLang="en-US" sz="1800" b="1" dirty="0" smtClean="0">
                <a:solidFill>
                  <a:srgbClr val="953735"/>
                </a:solidFill>
                <a:latin typeface="+mn-ea"/>
              </a:rPr>
              <a:t>不必</a:t>
            </a:r>
            <a:r>
              <a:rPr lang="zh-TW" altLang="en-US" sz="1800" b="1" dirty="0">
                <a:solidFill>
                  <a:srgbClr val="953735"/>
                </a:solidFill>
                <a:latin typeface="+mn-ea"/>
              </a:rPr>
              <a:t>與他人分出</a:t>
            </a:r>
            <a:r>
              <a:rPr lang="zh-TW" altLang="en-US" sz="1800" b="1" dirty="0" smtClean="0">
                <a:solidFill>
                  <a:srgbClr val="953735"/>
                </a:solidFill>
                <a:latin typeface="+mn-ea"/>
              </a:rPr>
              <a:t>高低</a:t>
            </a:r>
            <a:r>
              <a:rPr lang="zh-TW" altLang="en-US" sz="1800" dirty="0" smtClean="0">
                <a:latin typeface="+mn-ea"/>
              </a:rPr>
              <a:t>。例如：高血壓</a:t>
            </a:r>
            <a:r>
              <a:rPr lang="zh-TW" altLang="en-US" sz="1800" dirty="0">
                <a:latin typeface="+mn-ea"/>
              </a:rPr>
              <a:t>、</a:t>
            </a:r>
            <a:r>
              <a:rPr lang="zh-TW" altLang="en-US" sz="1800" dirty="0" smtClean="0">
                <a:latin typeface="+mn-ea"/>
              </a:rPr>
              <a:t>低血壓等體檢指數</a:t>
            </a:r>
            <a:endParaRPr lang="en-US" altLang="zh-TW" sz="1800" dirty="0" smtClean="0">
              <a:latin typeface="+mn-ea"/>
            </a:endParaRPr>
          </a:p>
          <a:p>
            <a:pPr marL="357188" indent="-357188" algn="just">
              <a:lnSpc>
                <a:spcPct val="100000"/>
              </a:lnSpc>
              <a:spcBef>
                <a:spcPts val="1200"/>
              </a:spcBef>
              <a:buFont typeface="Wingdings" panose="05000000000000000000" pitchFamily="2" charset="2"/>
              <a:buChar char="u"/>
              <a:defRPr/>
            </a:pPr>
            <a:r>
              <a:rPr lang="zh-TW" altLang="en-US" sz="1800" dirty="0" smtClean="0">
                <a:latin typeface="+mn-ea"/>
              </a:rPr>
              <a:t>若達到</a:t>
            </a:r>
            <a:r>
              <a:rPr lang="zh-TW" altLang="en-US" sz="1800" dirty="0">
                <a:latin typeface="+mn-ea"/>
              </a:rPr>
              <a:t>所設定的</a:t>
            </a:r>
            <a:r>
              <a:rPr lang="zh-TW" altLang="en-US" sz="1800" dirty="0" smtClean="0">
                <a:latin typeface="+mn-ea"/>
              </a:rPr>
              <a:t>標準，表示</a:t>
            </a:r>
            <a:r>
              <a:rPr lang="zh-TW" altLang="en-US" sz="1800" b="1" dirty="0">
                <a:solidFill>
                  <a:srgbClr val="953735"/>
                </a:solidFill>
                <a:latin typeface="+mn-ea"/>
              </a:rPr>
              <a:t>已夠</a:t>
            </a:r>
            <a:r>
              <a:rPr lang="zh-TW" altLang="en-US" sz="1800" b="1" dirty="0" smtClean="0">
                <a:solidFill>
                  <a:srgbClr val="953735"/>
                </a:solidFill>
                <a:latin typeface="+mn-ea"/>
              </a:rPr>
              <a:t>好</a:t>
            </a:r>
            <a:r>
              <a:rPr lang="zh-TW" altLang="en-US" sz="1800" dirty="0" smtClean="0">
                <a:latin typeface="+mn-ea"/>
              </a:rPr>
              <a:t>。例如：技能檢定乙級</a:t>
            </a:r>
            <a:r>
              <a:rPr lang="zh-TW" altLang="en-US" sz="1800" b="1" dirty="0">
                <a:solidFill>
                  <a:srgbClr val="953735"/>
                </a:solidFill>
                <a:latin typeface="+mn-ea"/>
              </a:rPr>
              <a:t>通過</a:t>
            </a:r>
            <a:r>
              <a:rPr lang="en-US" altLang="zh-TW" sz="1800" dirty="0" smtClean="0">
                <a:latin typeface="+mn-ea"/>
              </a:rPr>
              <a:t>(</a:t>
            </a:r>
            <a:r>
              <a:rPr lang="zh-TW" altLang="en-US" sz="1800" dirty="0" smtClean="0">
                <a:latin typeface="+mn-ea"/>
              </a:rPr>
              <a:t>不限人數</a:t>
            </a:r>
            <a:r>
              <a:rPr lang="en-US" altLang="zh-TW" sz="1800" dirty="0" smtClean="0">
                <a:latin typeface="+mn-ea"/>
              </a:rPr>
              <a:t>)</a:t>
            </a:r>
            <a:endParaRPr lang="en-US" altLang="zh-TW" sz="1800" b="1" dirty="0" smtClean="0">
              <a:solidFill>
                <a:srgbClr val="953735"/>
              </a:solidFill>
              <a:latin typeface="+mn-ea"/>
            </a:endParaRPr>
          </a:p>
          <a:p>
            <a:pPr marL="357188" indent="-357188" algn="just">
              <a:lnSpc>
                <a:spcPct val="100000"/>
              </a:lnSpc>
              <a:spcBef>
                <a:spcPts val="1200"/>
              </a:spcBef>
              <a:buFont typeface="Wingdings" panose="05000000000000000000" pitchFamily="2" charset="2"/>
              <a:buChar char="u"/>
              <a:defRPr/>
            </a:pPr>
            <a:r>
              <a:rPr lang="zh-TW" altLang="en-US" sz="1800" dirty="0" smtClean="0">
                <a:latin typeface="+mn-ea"/>
              </a:rPr>
              <a:t>若</a:t>
            </a:r>
            <a:r>
              <a:rPr lang="zh-TW" altLang="en-US" sz="1800" b="1" dirty="0">
                <a:solidFill>
                  <a:srgbClr val="953735"/>
                </a:solidFill>
                <a:latin typeface="+mn-ea"/>
              </a:rPr>
              <a:t>未達到所設定的標準</a:t>
            </a:r>
            <a:r>
              <a:rPr lang="zh-TW" altLang="en-US" sz="1800" dirty="0">
                <a:latin typeface="+mn-ea"/>
              </a:rPr>
              <a:t>，即使在群體中名列前茅，</a:t>
            </a:r>
            <a:r>
              <a:rPr lang="zh-TW" altLang="en-US" sz="1800" b="1" dirty="0">
                <a:solidFill>
                  <a:srgbClr val="953735"/>
                </a:solidFill>
                <a:latin typeface="+mn-ea"/>
              </a:rPr>
              <a:t>未必具備相關</a:t>
            </a:r>
            <a:r>
              <a:rPr lang="zh-TW" altLang="en-US" sz="1800" b="1" dirty="0" smtClean="0">
                <a:solidFill>
                  <a:srgbClr val="953735"/>
                </a:solidFill>
                <a:latin typeface="+mn-ea"/>
              </a:rPr>
              <a:t>能力</a:t>
            </a:r>
            <a:r>
              <a:rPr lang="zh-TW" altLang="en-US" sz="1800" dirty="0" smtClean="0">
                <a:latin typeface="+mn-ea"/>
              </a:rPr>
              <a:t>。例如：原</a:t>
            </a:r>
            <a:r>
              <a:rPr lang="zh-TW" altLang="en-US" sz="1800" dirty="0">
                <a:latin typeface="+mn-ea"/>
              </a:rPr>
              <a:t>創劇本</a:t>
            </a:r>
            <a:r>
              <a:rPr lang="zh-TW" altLang="en-US" sz="1800" dirty="0" smtClean="0">
                <a:latin typeface="+mn-ea"/>
              </a:rPr>
              <a:t>獎項得主</a:t>
            </a:r>
            <a:r>
              <a:rPr lang="zh-TW" altLang="en-US" sz="1800" b="1" dirty="0" smtClean="0">
                <a:solidFill>
                  <a:srgbClr val="953735"/>
                </a:solidFill>
                <a:latin typeface="+mn-ea"/>
              </a:rPr>
              <a:t>從</a:t>
            </a:r>
            <a:r>
              <a:rPr lang="zh-TW" altLang="en-US" sz="1800" b="1" dirty="0">
                <a:solidFill>
                  <a:srgbClr val="953735"/>
                </a:solidFill>
                <a:latin typeface="+mn-ea"/>
              </a:rPr>
              <a:t>缺</a:t>
            </a:r>
            <a:endParaRPr lang="en-US" altLang="zh-TW" sz="1800" b="1" dirty="0">
              <a:solidFill>
                <a:srgbClr val="953735"/>
              </a:solidFill>
              <a:latin typeface="+mn-ea"/>
            </a:endParaRPr>
          </a:p>
          <a:p>
            <a:pPr marL="354013" indent="-354013" algn="just">
              <a:lnSpc>
                <a:spcPct val="100000"/>
              </a:lnSpc>
              <a:spcBef>
                <a:spcPts val="1200"/>
              </a:spcBef>
              <a:buFont typeface="Wingdings" panose="05000000000000000000" pitchFamily="2" charset="2"/>
              <a:buChar char="u"/>
              <a:defRPr/>
            </a:pPr>
            <a:r>
              <a:rPr lang="zh-TW" altLang="en-US" sz="1800" dirty="0" smtClean="0">
                <a:latin typeface="+mn-ea"/>
              </a:rPr>
              <a:t>題</a:t>
            </a:r>
            <a:r>
              <a:rPr lang="zh-TW" altLang="en-US" sz="1800" dirty="0">
                <a:latin typeface="+mn-ea"/>
              </a:rPr>
              <a:t>型</a:t>
            </a:r>
            <a:r>
              <a:rPr lang="zh-TW" altLang="en-US" sz="1800" b="1" dirty="0" smtClean="0">
                <a:solidFill>
                  <a:srgbClr val="953735"/>
                </a:solidFill>
                <a:latin typeface="+mn-ea"/>
              </a:rPr>
              <a:t>多元</a:t>
            </a:r>
            <a:endParaRPr lang="en-US" altLang="zh-TW" sz="1800" b="1" dirty="0">
              <a:solidFill>
                <a:srgbClr val="953735"/>
              </a:solidFill>
              <a:latin typeface="+mn-ea"/>
            </a:endParaRPr>
          </a:p>
          <a:p>
            <a:pPr marL="0" indent="0" algn="just">
              <a:lnSpc>
                <a:spcPct val="100000"/>
              </a:lnSpc>
              <a:spcBef>
                <a:spcPts val="1200"/>
              </a:spcBef>
              <a:buNone/>
              <a:defRPr/>
            </a:pPr>
            <a:r>
              <a:rPr lang="zh-TW" altLang="en-US" sz="1800" dirty="0" smtClean="0">
                <a:latin typeface="+mn-ea"/>
              </a:rPr>
              <a:t>包含</a:t>
            </a:r>
            <a:r>
              <a:rPr lang="zh-TW" altLang="en-US" sz="1800" b="1" dirty="0">
                <a:solidFill>
                  <a:srgbClr val="953735"/>
                </a:solidFill>
                <a:latin typeface="+mn-ea"/>
              </a:rPr>
              <a:t>開放式題型、情境式題組與實作評量等</a:t>
            </a:r>
            <a:r>
              <a:rPr lang="zh-TW" altLang="en-US" sz="1800" dirty="0">
                <a:latin typeface="+mn-ea"/>
              </a:rPr>
              <a:t>，能</a:t>
            </a:r>
            <a:r>
              <a:rPr lang="zh-TW" altLang="en-US" sz="1800" b="1" dirty="0">
                <a:solidFill>
                  <a:srgbClr val="953735"/>
                </a:solidFill>
                <a:latin typeface="+mn-ea"/>
              </a:rPr>
              <a:t>有效評量</a:t>
            </a:r>
            <a:r>
              <a:rPr lang="zh-TW" altLang="en-US" sz="1800" dirty="0">
                <a:latin typeface="+mn-ea"/>
              </a:rPr>
              <a:t>學生的</a:t>
            </a:r>
            <a:r>
              <a:rPr lang="zh-TW" altLang="en-US" sz="1800" b="1" dirty="0">
                <a:solidFill>
                  <a:srgbClr val="953735"/>
                </a:solidFill>
                <a:latin typeface="+mn-ea"/>
              </a:rPr>
              <a:t>應用、分析等高層次能力與素養</a:t>
            </a:r>
            <a:r>
              <a:rPr lang="zh-TW" altLang="en-US" sz="1800" dirty="0" smtClean="0">
                <a:latin typeface="+mn-ea"/>
              </a:rPr>
              <a:t>。</a:t>
            </a:r>
            <a:endParaRPr lang="en-US" altLang="zh-TW" sz="1800" dirty="0">
              <a:latin typeface="+mn-ea"/>
            </a:endParaRPr>
          </a:p>
        </p:txBody>
      </p:sp>
      <p:pic>
        <p:nvPicPr>
          <p:cNvPr id="35846" name="圖片 3" descr="MC900290924.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46478">
            <a:off x="8011490" y="910076"/>
            <a:ext cx="8096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577308" y="4683577"/>
            <a:ext cx="1620837" cy="523875"/>
          </a:xfrm>
          <a:prstGeom prst="rect">
            <a:avLst/>
          </a:prstGeom>
        </p:spPr>
        <p:txBody>
          <a:bodyPr wrap="none">
            <a:spAutoFit/>
          </a:bodyPr>
          <a:lstStyle/>
          <a:p>
            <a:pPr>
              <a:defRPr/>
            </a:pPr>
            <a:r>
              <a:rPr lang="zh-TW" altLang="en-US"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合理嗎？</a:t>
            </a:r>
            <a:endParaRPr lang="en-US" sz="2800" dirty="0">
              <a:solidFill>
                <a:srgbClr val="0000FF"/>
              </a:solidFill>
            </a:endParaRPr>
          </a:p>
        </p:txBody>
      </p:sp>
      <p:cxnSp>
        <p:nvCxnSpPr>
          <p:cNvPr id="12" name="直線接點 11"/>
          <p:cNvCxnSpPr/>
          <p:nvPr/>
        </p:nvCxnSpPr>
        <p:spPr>
          <a:xfrm>
            <a:off x="4572000" y="1620773"/>
            <a:ext cx="0" cy="45100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503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childTnLst>
                                  <p:subTnLst>
                                    <p:set>
                                      <p:cBhvr override="childStyle">
                                        <p:cTn dur="1" fill="hold" display="0" masterRel="nextClick" afterEffect="1"/>
                                        <p:tgtEl>
                                          <p:spTgt spid="17412"/>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12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a:xfrm>
            <a:off x="179512" y="332135"/>
            <a:ext cx="6408712" cy="936625"/>
          </a:xfrm>
        </p:spPr>
        <p:txBody>
          <a:bodyPr/>
          <a:lstStyle/>
          <a:p>
            <a:r>
              <a:rPr lang="zh-TW" altLang="en-US" sz="4800" dirty="0" smtClean="0">
                <a:latin typeface="微軟正黑體" panose="020B0604030504040204" pitchFamily="34" charset="-120"/>
                <a:ea typeface="微軟正黑體" panose="020B0604030504040204" pitchFamily="34" charset="-120"/>
              </a:rPr>
              <a:t>標準本位評量</a:t>
            </a:r>
            <a:r>
              <a:rPr lang="en-US" altLang="zh-TW" sz="4400" dirty="0">
                <a:latin typeface="微軟正黑體" panose="020B0604030504040204" pitchFamily="34" charset="-120"/>
                <a:ea typeface="微軟正黑體" panose="020B0604030504040204" pitchFamily="34" charset="-120"/>
              </a:rPr>
              <a:t>(</a:t>
            </a:r>
            <a:r>
              <a:rPr lang="zh-TW" altLang="en-US" sz="4400" dirty="0"/>
              <a:t>專有名詞</a:t>
            </a:r>
            <a:r>
              <a:rPr lang="en-US" altLang="zh-TW" sz="4400" dirty="0">
                <a:latin typeface="微軟正黑體" panose="020B0604030504040204" pitchFamily="34" charset="-120"/>
                <a:ea typeface="微軟正黑體" panose="020B0604030504040204" pitchFamily="34" charset="-120"/>
              </a:rPr>
              <a:t>)</a:t>
            </a:r>
            <a:endParaRPr lang="zh-TW" altLang="en-US" sz="4800" b="1" dirty="0" smtClean="0">
              <a:latin typeface="微軟正黑體" panose="020B0604030504040204" pitchFamily="34" charset="-120"/>
              <a:ea typeface="微軟正黑體" panose="020B0604030504040204" pitchFamily="34" charset="-120"/>
            </a:endParaRPr>
          </a:p>
        </p:txBody>
      </p:sp>
      <p:sp>
        <p:nvSpPr>
          <p:cNvPr id="11267" name="內容版面配置區 2"/>
          <p:cNvSpPr>
            <a:spLocks noGrp="1"/>
          </p:cNvSpPr>
          <p:nvPr>
            <p:ph idx="1"/>
          </p:nvPr>
        </p:nvSpPr>
        <p:spPr>
          <a:xfrm>
            <a:off x="457200" y="1556792"/>
            <a:ext cx="8229600" cy="4824536"/>
          </a:xfrm>
        </p:spPr>
        <p:txBody>
          <a:bodyPr rtlCol="0">
            <a:noAutofit/>
          </a:bodyPr>
          <a:lstStyle/>
          <a:p>
            <a:pPr marL="358775" lvl="1" indent="-358775" algn="just" eaLnBrk="1" fontAlgn="auto" hangingPunct="1">
              <a:lnSpc>
                <a:spcPct val="100000"/>
              </a:lnSpc>
              <a:spcBef>
                <a:spcPts val="1200"/>
              </a:spcBef>
              <a:spcAft>
                <a:spcPts val="0"/>
              </a:spcAft>
              <a:buFont typeface="Wingdings" panose="05000000000000000000" pitchFamily="2" charset="2"/>
              <a:buChar char="u"/>
              <a:defRPr/>
            </a:pPr>
            <a:r>
              <a:rPr lang="zh-TW" altLang="en-US" sz="2000" b="1" dirty="0" smtClean="0">
                <a:latin typeface="微軟正黑體" panose="020B0604030504040204" pitchFamily="34" charset="-120"/>
                <a:ea typeface="微軟正黑體" panose="020B0604030504040204" pitchFamily="34" charset="-120"/>
              </a:rPr>
              <a:t>內容標準：</a:t>
            </a:r>
            <a:r>
              <a:rPr lang="zh-TW" altLang="en-US" sz="2000" dirty="0" smtClean="0">
                <a:latin typeface="微軟正黑體" panose="020B0604030504040204" pitchFamily="34" charset="-120"/>
                <a:ea typeface="微軟正黑體" panose="020B0604030504040204" pitchFamily="34" charset="-120"/>
              </a:rPr>
              <a:t>希望</a:t>
            </a:r>
            <a:r>
              <a:rPr lang="zh-TW" altLang="en-US" sz="2000" b="1" dirty="0" smtClean="0">
                <a:solidFill>
                  <a:srgbClr val="953735"/>
                </a:solidFill>
                <a:latin typeface="微軟正黑體" panose="020B0604030504040204" pitchFamily="34" charset="-120"/>
                <a:ea typeface="微軟正黑體" panose="020B0604030504040204" pitchFamily="34" charset="-120"/>
              </a:rPr>
              <a:t>學生能知道什麼</a:t>
            </a:r>
            <a:r>
              <a:rPr lang="en-US" altLang="zh-TW" sz="2000" b="1" dirty="0" smtClean="0">
                <a:solidFill>
                  <a:srgbClr val="953735"/>
                </a:solidFill>
                <a:latin typeface="微軟正黑體" panose="020B0604030504040204" pitchFamily="34" charset="-120"/>
                <a:ea typeface="微軟正黑體" panose="020B0604030504040204" pitchFamily="34" charset="-120"/>
                <a:cs typeface="Times New Roman" panose="02020603050405020304" pitchFamily="18" charset="0"/>
              </a:rPr>
              <a:t>&amp;</a:t>
            </a:r>
            <a:r>
              <a:rPr lang="zh-TW" altLang="en-US" sz="2000" b="1" dirty="0" smtClean="0">
                <a:solidFill>
                  <a:srgbClr val="953735"/>
                </a:solidFill>
                <a:latin typeface="微軟正黑體" panose="020B0604030504040204" pitchFamily="34" charset="-120"/>
                <a:ea typeface="微軟正黑體" panose="020B0604030504040204" pitchFamily="34" charset="-120"/>
              </a:rPr>
              <a:t>能做什麼</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1633538" lvl="1" indent="0" algn="just" eaLnBrk="1" fontAlgn="auto" hangingPunct="1">
              <a:lnSpc>
                <a:spcPct val="100000"/>
              </a:lnSpc>
              <a:spcBef>
                <a:spcPts val="1200"/>
              </a:spcBef>
              <a:spcAft>
                <a:spcPts val="0"/>
              </a:spcAft>
              <a:buFont typeface="Arial" panose="020B0604020202020204" pitchFamily="34" charset="0"/>
              <a:buNone/>
              <a:defRPr/>
            </a:pPr>
            <a:r>
              <a:rPr lang="zh-TW" altLang="en-US" sz="2000" dirty="0" smtClean="0">
                <a:latin typeface="微軟正黑體" panose="020B0604030504040204" pitchFamily="34" charset="-120"/>
                <a:ea typeface="微軟正黑體" panose="020B0604030504040204" pitchFamily="34" charset="-120"/>
              </a:rPr>
              <a:t>包含</a:t>
            </a:r>
            <a:r>
              <a:rPr lang="zh-TW" altLang="zh-TW" sz="2000" dirty="0" smtClean="0">
                <a:latin typeface="微軟正黑體" panose="020B0604030504040204" pitchFamily="34" charset="-120"/>
                <a:ea typeface="微軟正黑體" panose="020B0604030504040204" pitchFamily="34" charset="-120"/>
              </a:rPr>
              <a:t>課程內容的</a:t>
            </a:r>
            <a:r>
              <a:rPr lang="zh-TW" altLang="zh-TW" sz="2000" b="1" dirty="0" smtClean="0">
                <a:solidFill>
                  <a:srgbClr val="953735"/>
                </a:solidFill>
                <a:latin typeface="微軟正黑體" panose="020B0604030504040204" pitchFamily="34" charset="-120"/>
                <a:ea typeface="微軟正黑體" panose="020B0604030504040204" pitchFamily="34" charset="-120"/>
              </a:rPr>
              <a:t>廣度</a:t>
            </a:r>
            <a:r>
              <a:rPr lang="zh-TW" altLang="en-US" sz="2000" dirty="0" smtClean="0">
                <a:latin typeface="微軟正黑體" panose="020B0604030504040204" pitchFamily="34" charset="-120"/>
                <a:ea typeface="微軟正黑體" panose="020B0604030504040204" pitchFamily="34" charset="-120"/>
              </a:rPr>
              <a:t>及</a:t>
            </a:r>
            <a:r>
              <a:rPr lang="zh-TW" altLang="en-US" sz="2000" b="1" dirty="0" smtClean="0">
                <a:solidFill>
                  <a:srgbClr val="953735"/>
                </a:solidFill>
                <a:latin typeface="微軟正黑體" panose="020B0604030504040204" pitchFamily="34" charset="-120"/>
                <a:ea typeface="微軟正黑體" panose="020B0604030504040204" pitchFamily="34" charset="-120"/>
              </a:rPr>
              <a:t>深度</a:t>
            </a:r>
            <a:endParaRPr lang="en-US" altLang="zh-TW" sz="2000" dirty="0" smtClean="0">
              <a:latin typeface="微軟正黑體" panose="020B0604030504040204" pitchFamily="34" charset="-120"/>
              <a:ea typeface="微軟正黑體" panose="020B0604030504040204" pitchFamily="34" charset="-120"/>
            </a:endParaRPr>
          </a:p>
          <a:p>
            <a:pPr marL="358775" lvl="1" indent="-358775" algn="just" eaLnBrk="1" fontAlgn="auto" hangingPunct="1">
              <a:lnSpc>
                <a:spcPct val="100000"/>
              </a:lnSpc>
              <a:spcBef>
                <a:spcPts val="1200"/>
              </a:spcBef>
              <a:spcAft>
                <a:spcPts val="0"/>
              </a:spcAft>
              <a:buFont typeface="Wingdings" panose="05000000000000000000" pitchFamily="2" charset="2"/>
              <a:buChar char="u"/>
              <a:defRPr/>
            </a:pPr>
            <a:r>
              <a:rPr lang="zh-TW" altLang="en-US" sz="2000" b="1" dirty="0" smtClean="0">
                <a:latin typeface="微軟正黑體" panose="020B0604030504040204" pitchFamily="34" charset="-120"/>
                <a:ea typeface="微軟正黑體" panose="020B0604030504040204" pitchFamily="34" charset="-120"/>
              </a:rPr>
              <a:t>表現標準：</a:t>
            </a:r>
            <a:r>
              <a:rPr lang="zh-TW" altLang="en-US" sz="2000" dirty="0" smtClean="0">
                <a:latin typeface="微軟正黑體" panose="020B0604030504040204" pitchFamily="34" charset="-120"/>
                <a:ea typeface="微軟正黑體" panose="020B0604030504040204" pitchFamily="34" charset="-120"/>
              </a:rPr>
              <a:t>學生表現出</a:t>
            </a:r>
            <a:r>
              <a:rPr lang="zh-TW" altLang="en-US" sz="2000" b="1" dirty="0" smtClean="0">
                <a:solidFill>
                  <a:srgbClr val="953735"/>
                </a:solidFill>
                <a:latin typeface="微軟正黑體" panose="020B0604030504040204" pitchFamily="34" charset="-120"/>
                <a:ea typeface="微軟正黑體" panose="020B0604030504040204" pitchFamily="34" charset="-120"/>
              </a:rPr>
              <a:t>怎樣</a:t>
            </a:r>
            <a:r>
              <a:rPr lang="zh-TW" altLang="en-US" sz="2000" b="1" dirty="0">
                <a:solidFill>
                  <a:srgbClr val="953735"/>
                </a:solidFill>
                <a:latin typeface="微軟正黑體" panose="020B0604030504040204" pitchFamily="34" charset="-120"/>
                <a:ea typeface="微軟正黑體" panose="020B0604030504040204" pitchFamily="34" charset="-120"/>
              </a:rPr>
              <a:t>才</a:t>
            </a:r>
            <a:r>
              <a:rPr lang="zh-TW" altLang="en-US" sz="2000" b="1" dirty="0" smtClean="0">
                <a:solidFill>
                  <a:srgbClr val="953735"/>
                </a:solidFill>
                <a:latin typeface="微軟正黑體" panose="020B0604030504040204" pitchFamily="34" charset="-120"/>
                <a:ea typeface="微軟正黑體" panose="020B0604030504040204" pitchFamily="34" charset="-120"/>
              </a:rPr>
              <a:t>算「達到標準」</a:t>
            </a:r>
            <a:endParaRPr lang="en-US" altLang="zh-TW" sz="2000" b="1" dirty="0" smtClean="0">
              <a:solidFill>
                <a:srgbClr val="953735"/>
              </a:solidFill>
              <a:latin typeface="微軟正黑體" panose="020B0604030504040204" pitchFamily="34" charset="-120"/>
              <a:ea typeface="微軟正黑體" panose="020B0604030504040204" pitchFamily="34" charset="-120"/>
            </a:endParaRPr>
          </a:p>
          <a:p>
            <a:pPr marL="758825" lvl="2" indent="-358775" algn="just" fontAlgn="auto">
              <a:spcBef>
                <a:spcPts val="1200"/>
              </a:spcBef>
              <a:spcAft>
                <a:spcPts val="0"/>
              </a:spcAft>
              <a:buFont typeface="Wingdings" panose="05000000000000000000" pitchFamily="2" charset="2"/>
              <a:buChar char="u"/>
              <a:defRPr/>
            </a:pPr>
            <a:r>
              <a:rPr lang="zh-TW" altLang="en-US" sz="1600" b="1" dirty="0" smtClean="0">
                <a:latin typeface="微軟正黑體" panose="020B0604030504040204" pitchFamily="34" charset="-120"/>
                <a:ea typeface="微軟正黑體" panose="020B0604030504040204" pitchFamily="34" charset="-120"/>
              </a:rPr>
              <a:t>表現</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能力</a:t>
            </a:r>
            <a:r>
              <a:rPr lang="en-US" altLang="zh-TW" sz="1600" b="1" dirty="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等級：</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e.g.</a:t>
            </a:r>
          </a:p>
          <a:p>
            <a:pPr marL="0" lvl="1" indent="0" algn="just" eaLnBrk="1" fontAlgn="auto" hangingPunct="1">
              <a:lnSpc>
                <a:spcPct val="100000"/>
              </a:lnSpc>
              <a:spcBef>
                <a:spcPts val="1200"/>
              </a:spcBef>
              <a:spcAft>
                <a:spcPts val="0"/>
              </a:spcAft>
              <a:buFont typeface="Arial" panose="020B0604020202020204" pitchFamily="34" charset="0"/>
              <a:buNone/>
              <a:defRPr/>
            </a:pP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758825" lvl="2" indent="-358775" algn="just" fontAlgn="auto">
              <a:spcBef>
                <a:spcPts val="1200"/>
              </a:spcBef>
              <a:spcAft>
                <a:spcPts val="0"/>
              </a:spcAft>
              <a:buFont typeface="Wingdings" panose="05000000000000000000" pitchFamily="2" charset="2"/>
              <a:buChar char="u"/>
              <a:defRPr/>
            </a:pPr>
            <a:r>
              <a:rPr lang="zh-TW" altLang="en-US" sz="1600" b="1" dirty="0">
                <a:latin typeface="微軟正黑體" panose="020B0604030504040204" pitchFamily="34" charset="-120"/>
                <a:ea typeface="微軟正黑體" panose="020B0604030504040204" pitchFamily="34" charset="-120"/>
              </a:rPr>
              <a:t>表現等</a:t>
            </a:r>
            <a:r>
              <a:rPr lang="zh-TW" altLang="en-US" sz="1600" b="1" dirty="0" smtClean="0">
                <a:latin typeface="微軟正黑體" panose="020B0604030504040204" pitchFamily="34" charset="-120"/>
                <a:ea typeface="微軟正黑體" panose="020B0604030504040204" pitchFamily="34" charset="-120"/>
              </a:rPr>
              <a:t>級描述：</a:t>
            </a:r>
            <a:r>
              <a:rPr lang="en-US" altLang="zh-TW" sz="1600" b="1" u="sng" dirty="0" smtClean="0">
                <a:solidFill>
                  <a:srgbClr val="000099"/>
                </a:solidFill>
                <a:latin typeface="微軟正黑體" panose="020B0604030504040204" pitchFamily="34" charset="-120"/>
                <a:ea typeface="微軟正黑體" panose="020B0604030504040204" pitchFamily="34" charset="-120"/>
                <a:cs typeface="Times New Roman" panose="02020603050405020304" pitchFamily="18" charset="0"/>
              </a:rPr>
              <a:t>P</a:t>
            </a:r>
            <a:r>
              <a:rPr lang="en-US" altLang="zh-TW" sz="1600" b="1" dirty="0" smtClean="0">
                <a:solidFill>
                  <a:srgbClr val="000099"/>
                </a:solidFill>
                <a:latin typeface="微軟正黑體" panose="020B0604030504040204" pitchFamily="34" charset="-120"/>
                <a:ea typeface="微軟正黑體" panose="020B0604030504040204" pitchFamily="34" charset="-120"/>
                <a:cs typeface="Times New Roman" panose="02020603050405020304" pitchFamily="18" charset="0"/>
              </a:rPr>
              <a:t>erformance </a:t>
            </a:r>
            <a:r>
              <a:rPr lang="en-US" altLang="zh-TW" sz="1600" b="1" u="sng" dirty="0" smtClean="0">
                <a:solidFill>
                  <a:srgbClr val="000099"/>
                </a:solidFill>
                <a:latin typeface="微軟正黑體" panose="020B0604030504040204" pitchFamily="34" charset="-120"/>
                <a:ea typeface="微軟正黑體" panose="020B0604030504040204" pitchFamily="34" charset="-120"/>
                <a:cs typeface="Times New Roman" panose="02020603050405020304" pitchFamily="18" charset="0"/>
              </a:rPr>
              <a:t>L</a:t>
            </a:r>
            <a:r>
              <a:rPr lang="en-US" altLang="zh-TW" sz="1600" b="1" dirty="0" smtClean="0">
                <a:solidFill>
                  <a:srgbClr val="000099"/>
                </a:solidFill>
                <a:latin typeface="微軟正黑體" panose="020B0604030504040204" pitchFamily="34" charset="-120"/>
                <a:ea typeface="微軟正黑體" panose="020B0604030504040204" pitchFamily="34" charset="-120"/>
                <a:cs typeface="Times New Roman" panose="02020603050405020304" pitchFamily="18" charset="0"/>
              </a:rPr>
              <a:t>evel </a:t>
            </a:r>
            <a:r>
              <a:rPr lang="en-US" altLang="zh-TW" sz="1600" b="1" u="sng" dirty="0" smtClean="0">
                <a:solidFill>
                  <a:srgbClr val="000099"/>
                </a:solidFill>
                <a:latin typeface="微軟正黑體" panose="020B0604030504040204" pitchFamily="34" charset="-120"/>
                <a:ea typeface="微軟正黑體" panose="020B0604030504040204" pitchFamily="34" charset="-120"/>
                <a:cs typeface="Times New Roman" panose="02020603050405020304" pitchFamily="18" charset="0"/>
              </a:rPr>
              <a:t>D</a:t>
            </a:r>
            <a:r>
              <a:rPr lang="en-US" altLang="zh-TW" sz="1600" b="1" dirty="0" smtClean="0">
                <a:solidFill>
                  <a:srgbClr val="000099"/>
                </a:solidFill>
                <a:latin typeface="微軟正黑體" panose="020B0604030504040204" pitchFamily="34" charset="-120"/>
                <a:ea typeface="微軟正黑體" panose="020B0604030504040204" pitchFamily="34" charset="-120"/>
                <a:cs typeface="Times New Roman" panose="02020603050405020304" pitchFamily="18" charset="0"/>
              </a:rPr>
              <a:t>escriptors (</a:t>
            </a:r>
            <a:r>
              <a:rPr lang="en-US" altLang="zh-TW" sz="1600" b="1" dirty="0">
                <a:solidFill>
                  <a:srgbClr val="000099"/>
                </a:solidFill>
                <a:latin typeface="微軟正黑體" panose="020B0604030504040204" pitchFamily="34" charset="-120"/>
                <a:ea typeface="微軟正黑體" panose="020B0604030504040204" pitchFamily="34" charset="-120"/>
                <a:cs typeface="Times New Roman" panose="02020603050405020304" pitchFamily="18" charset="0"/>
              </a:rPr>
              <a:t>PLD</a:t>
            </a:r>
            <a:r>
              <a:rPr lang="en-US" altLang="zh-TW" sz="1600" b="1" dirty="0" smtClean="0">
                <a:solidFill>
                  <a:srgbClr val="000099"/>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b="1" dirty="0">
              <a:solidFill>
                <a:srgbClr val="000099"/>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633538" lvl="1" indent="0" algn="just" eaLnBrk="1" fontAlgn="auto" hangingPunct="1">
              <a:lnSpc>
                <a:spcPct val="100000"/>
              </a:lnSpc>
              <a:spcBef>
                <a:spcPts val="1200"/>
              </a:spcBef>
              <a:spcAft>
                <a:spcPts val="0"/>
              </a:spcAft>
              <a:buNone/>
              <a:defRPr/>
            </a:pPr>
            <a:r>
              <a:rPr lang="zh-TW" altLang="en-US" sz="2000" dirty="0">
                <a:latin typeface="微軟正黑體" panose="020B0604030504040204" pitchFamily="34" charset="-120"/>
                <a:ea typeface="微軟正黑體" panose="020B0604030504040204" pitchFamily="34" charset="-120"/>
              </a:rPr>
              <a:t>各能力</a:t>
            </a:r>
            <a:r>
              <a:rPr lang="en-US" altLang="zh-TW" sz="2000" dirty="0">
                <a:latin typeface="微軟正黑體" panose="020B0604030504040204" pitchFamily="34" charset="-120"/>
                <a:ea typeface="微軟正黑體" panose="020B0604030504040204" pitchFamily="34" charset="-120"/>
              </a:rPr>
              <a:t>/</a:t>
            </a:r>
            <a:r>
              <a:rPr lang="zh-TW" altLang="en-US" sz="2000" b="1" dirty="0">
                <a:solidFill>
                  <a:srgbClr val="953735"/>
                </a:solidFill>
                <a:latin typeface="微軟正黑體" panose="020B0604030504040204" pitchFamily="34" charset="-120"/>
                <a:ea typeface="微軟正黑體" panose="020B0604030504040204" pitchFamily="34" charset="-120"/>
              </a:rPr>
              <a:t>表現等級</a:t>
            </a:r>
            <a:r>
              <a:rPr lang="zh-TW" altLang="en-US" sz="2000" dirty="0">
                <a:latin typeface="微軟正黑體" panose="020B0604030504040204" pitchFamily="34" charset="-120"/>
                <a:ea typeface="微軟正黑體" panose="020B0604030504040204" pitchFamily="34" charset="-120"/>
              </a:rPr>
              <a:t>學生「達到該等級標準」的</a:t>
            </a:r>
            <a:r>
              <a:rPr lang="zh-TW" altLang="en-US" sz="2000" b="1" dirty="0">
                <a:solidFill>
                  <a:srgbClr val="953735"/>
                </a:solidFill>
                <a:latin typeface="微軟正黑體" panose="020B0604030504040204" pitchFamily="34" charset="-120"/>
                <a:ea typeface="微軟正黑體" panose="020B0604030504040204" pitchFamily="34" charset="-120"/>
              </a:rPr>
              <a:t>表現描述</a:t>
            </a:r>
            <a:endParaRPr lang="en-US" altLang="zh-TW" sz="2000" b="1" dirty="0">
              <a:solidFill>
                <a:srgbClr val="953735"/>
              </a:solidFill>
              <a:latin typeface="微軟正黑體" panose="020B0604030504040204" pitchFamily="34" charset="-120"/>
              <a:ea typeface="微軟正黑體" panose="020B0604030504040204" pitchFamily="34" charset="-120"/>
            </a:endParaRPr>
          </a:p>
          <a:p>
            <a:pPr marL="358775" lvl="1" indent="-358775" algn="just" eaLnBrk="1" fontAlgn="auto" hangingPunct="1">
              <a:lnSpc>
                <a:spcPct val="100000"/>
              </a:lnSpc>
              <a:spcBef>
                <a:spcPts val="1200"/>
              </a:spcBef>
              <a:spcAft>
                <a:spcPts val="0"/>
              </a:spcAft>
              <a:buFont typeface="Wingdings" panose="05000000000000000000" pitchFamily="2" charset="2"/>
              <a:buChar char="u"/>
              <a:defRPr/>
            </a:pPr>
            <a:r>
              <a:rPr lang="zh-TW" altLang="en-US" sz="2000" b="1" dirty="0" smtClean="0">
                <a:latin typeface="微軟正黑體" panose="020B0604030504040204" pitchFamily="34" charset="-120"/>
                <a:ea typeface="微軟正黑體" panose="020B0604030504040204" pitchFamily="34" charset="-120"/>
              </a:rPr>
              <a:t>評分指引：</a:t>
            </a:r>
            <a:r>
              <a:rPr lang="zh-TW" altLang="en-US" sz="2000" b="1" dirty="0" smtClean="0">
                <a:solidFill>
                  <a:srgbClr val="953735"/>
                </a:solidFill>
                <a:latin typeface="微軟正黑體" panose="020B0604030504040204" pitchFamily="34" charset="-120"/>
                <a:ea typeface="微軟正黑體" panose="020B0604030504040204" pitchFamily="34" charset="-120"/>
              </a:rPr>
              <a:t>各評量工具</a:t>
            </a:r>
            <a:r>
              <a:rPr lang="zh-TW" altLang="en-US" sz="2000" dirty="0" smtClean="0">
                <a:latin typeface="微軟正黑體" panose="020B0604030504040204" pitchFamily="34" charset="-120"/>
                <a:ea typeface="微軟正黑體" panose="020B0604030504040204" pitchFamily="34" charset="-120"/>
              </a:rPr>
              <a:t>中的各能力等級的</a:t>
            </a:r>
            <a:r>
              <a:rPr lang="zh-TW" altLang="en-US" sz="2000" b="1" dirty="0" smtClean="0">
                <a:solidFill>
                  <a:srgbClr val="953735"/>
                </a:solidFill>
                <a:latin typeface="微軟正黑體" panose="020B0604030504040204" pitchFamily="34" charset="-120"/>
                <a:ea typeface="微軟正黑體" panose="020B0604030504040204" pitchFamily="34" charset="-120"/>
              </a:rPr>
              <a:t>任務要求</a:t>
            </a:r>
            <a:endParaRPr lang="en-US" altLang="zh-TW" sz="2000" b="1" dirty="0" smtClean="0">
              <a:solidFill>
                <a:srgbClr val="953735"/>
              </a:solidFill>
              <a:latin typeface="微軟正黑體" panose="020B0604030504040204" pitchFamily="34" charset="-120"/>
              <a:ea typeface="微軟正黑體" panose="020B0604030504040204" pitchFamily="34" charset="-120"/>
            </a:endParaRPr>
          </a:p>
          <a:p>
            <a:pPr marL="1633538" lvl="1" indent="0" algn="just" eaLnBrk="1" fontAlgn="auto" hangingPunct="1">
              <a:lnSpc>
                <a:spcPct val="100000"/>
              </a:lnSpc>
              <a:spcBef>
                <a:spcPts val="1200"/>
              </a:spcBef>
              <a:spcAft>
                <a:spcPts val="0"/>
              </a:spcAft>
              <a:buNone/>
              <a:defRPr/>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可含參考答案</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範例及評等說明</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                </a:t>
            </a:r>
            <a:endParaRPr lang="en-US" altLang="zh-TW" sz="2000" dirty="0" smtClean="0">
              <a:latin typeface="微軟正黑體" panose="020B0604030504040204" pitchFamily="34" charset="-120"/>
              <a:ea typeface="微軟正黑體" panose="020B0604030504040204" pitchFamily="34" charset="-120"/>
            </a:endParaRPr>
          </a:p>
          <a:p>
            <a:pPr marL="358775" lvl="1" indent="-358775" algn="just" fontAlgn="auto">
              <a:spcBef>
                <a:spcPts val="1200"/>
              </a:spcBef>
              <a:spcAft>
                <a:spcPts val="0"/>
              </a:spcAft>
              <a:buFont typeface="Wingdings" panose="05000000000000000000" pitchFamily="2" charset="2"/>
              <a:buChar char="u"/>
              <a:defRPr/>
            </a:pPr>
            <a:r>
              <a:rPr lang="zh-TW" altLang="en-US" sz="2000" b="1" dirty="0">
                <a:latin typeface="微軟正黑體" panose="020B0604030504040204" pitchFamily="34" charset="-120"/>
                <a:ea typeface="微軟正黑體" panose="020B0604030504040204" pitchFamily="34" charset="-120"/>
              </a:rPr>
              <a:t>評量工具：</a:t>
            </a:r>
            <a:r>
              <a:rPr lang="zh-TW" altLang="en-US" sz="2000" dirty="0">
                <a:latin typeface="微軟正黑體" panose="020B0604030504040204" pitchFamily="34" charset="-120"/>
                <a:ea typeface="微軟正黑體" panose="020B0604030504040204" pitchFamily="34" charset="-120"/>
              </a:rPr>
              <a:t>考卷、</a:t>
            </a:r>
            <a:r>
              <a:rPr lang="zh-TW" altLang="en-US" sz="2000" b="1" dirty="0">
                <a:solidFill>
                  <a:srgbClr val="953735"/>
                </a:solidFill>
                <a:latin typeface="微軟正黑體" panose="020B0604030504040204" pitchFamily="34" charset="-120"/>
                <a:ea typeface="微軟正黑體" panose="020B0604030504040204" pitchFamily="34" charset="-120"/>
              </a:rPr>
              <a:t>作業、學習單、活動單、觀察紀錄</a:t>
            </a:r>
            <a:r>
              <a:rPr lang="zh-TW" altLang="en-US" sz="2000" dirty="0">
                <a:latin typeface="微軟正黑體" panose="020B0604030504040204" pitchFamily="34" charset="-120"/>
                <a:ea typeface="微軟正黑體" panose="020B0604030504040204" pitchFamily="34" charset="-120"/>
              </a:rPr>
              <a:t>等，</a:t>
            </a:r>
            <a:endParaRPr lang="en-US" altLang="zh-TW" sz="2000" dirty="0">
              <a:latin typeface="微軟正黑體" panose="020B0604030504040204" pitchFamily="34" charset="-120"/>
              <a:ea typeface="微軟正黑體" panose="020B0604030504040204" pitchFamily="34" charset="-120"/>
            </a:endParaRPr>
          </a:p>
          <a:p>
            <a:pPr marL="1633538" lvl="1" indent="0" algn="just" fontAlgn="auto">
              <a:spcBef>
                <a:spcPts val="1200"/>
              </a:spcBef>
              <a:spcAft>
                <a:spcPts val="0"/>
              </a:spcAft>
              <a:buNone/>
              <a:defRPr/>
            </a:pPr>
            <a:r>
              <a:rPr lang="zh-TW" altLang="en-US" sz="2000" dirty="0">
                <a:latin typeface="微軟正黑體" panose="020B0604030504040204" pitchFamily="34" charset="-120"/>
                <a:ea typeface="微軟正黑體" panose="020B0604030504040204" pitchFamily="34" charset="-120"/>
              </a:rPr>
              <a:t>用來</a:t>
            </a:r>
            <a:r>
              <a:rPr lang="zh-TW" altLang="en-US" sz="2000" b="1" dirty="0">
                <a:solidFill>
                  <a:srgbClr val="953735"/>
                </a:solidFill>
                <a:latin typeface="微軟正黑體" panose="020B0604030504040204" pitchFamily="34" charset="-120"/>
                <a:ea typeface="微軟正黑體" panose="020B0604030504040204" pitchFamily="34" charset="-120"/>
              </a:rPr>
              <a:t>蒐集證據</a:t>
            </a:r>
            <a:r>
              <a:rPr lang="zh-TW" altLang="en-US" sz="2000" dirty="0">
                <a:latin typeface="微軟正黑體" panose="020B0604030504040204" pitchFamily="34" charset="-120"/>
                <a:ea typeface="微軟正黑體" panose="020B0604030504040204" pitchFamily="34" charset="-120"/>
              </a:rPr>
              <a:t>，以利判定學生能力</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表現等級</a:t>
            </a:r>
            <a:endParaRPr lang="en-US" altLang="zh-TW" sz="2000" dirty="0">
              <a:latin typeface="微軟正黑體" panose="020B0604030504040204" pitchFamily="34" charset="-120"/>
              <a:ea typeface="微軟正黑體" panose="020B0604030504040204" pitchFamily="34" charset="-120"/>
            </a:endParaRPr>
          </a:p>
          <a:p>
            <a:pPr marL="1633538" lvl="1" indent="0" algn="just" eaLnBrk="1" fontAlgn="auto" hangingPunct="1">
              <a:lnSpc>
                <a:spcPct val="100000"/>
              </a:lnSpc>
              <a:spcBef>
                <a:spcPts val="1200"/>
              </a:spcBef>
              <a:spcAft>
                <a:spcPts val="0"/>
              </a:spcAft>
              <a:buNone/>
              <a:defRPr/>
            </a:pPr>
            <a:endParaRPr lang="zh-TW" altLang="en-US" sz="20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ECC0CAF6-EF10-486D-AADC-F0248FBD7311}" type="slidenum">
              <a:rPr lang="es-ES" altLang="zh-TW" smtClean="0"/>
              <a:pPr>
                <a:defRPr/>
              </a:pPr>
              <a:t>21</a:t>
            </a:fld>
            <a:endParaRPr lang="es-ES" altLang="zh-TW"/>
          </a:p>
        </p:txBody>
      </p:sp>
      <p:graphicFrame>
        <p:nvGraphicFramePr>
          <p:cNvPr id="5" name="表格 4"/>
          <p:cNvGraphicFramePr>
            <a:graphicFrameLocks noGrp="1"/>
          </p:cNvGraphicFramePr>
          <p:nvPr>
            <p:extLst/>
          </p:nvPr>
        </p:nvGraphicFramePr>
        <p:xfrm>
          <a:off x="3563888" y="2924944"/>
          <a:ext cx="4102100" cy="762364"/>
        </p:xfrm>
        <a:graphic>
          <a:graphicData uri="http://schemas.openxmlformats.org/drawingml/2006/table">
            <a:tbl>
              <a:tblPr/>
              <a:tblGrid>
                <a:gridCol w="820420">
                  <a:extLst>
                    <a:ext uri="{9D8B030D-6E8A-4147-A177-3AD203B41FA5}">
                      <a16:colId xmlns:a16="http://schemas.microsoft.com/office/drawing/2014/main" val="20000"/>
                    </a:ext>
                  </a:extLst>
                </a:gridCol>
                <a:gridCol w="820420">
                  <a:extLst>
                    <a:ext uri="{9D8B030D-6E8A-4147-A177-3AD203B41FA5}">
                      <a16:colId xmlns:a16="http://schemas.microsoft.com/office/drawing/2014/main" val="20001"/>
                    </a:ext>
                  </a:extLst>
                </a:gridCol>
                <a:gridCol w="820420">
                  <a:extLst>
                    <a:ext uri="{9D8B030D-6E8A-4147-A177-3AD203B41FA5}">
                      <a16:colId xmlns:a16="http://schemas.microsoft.com/office/drawing/2014/main" val="20002"/>
                    </a:ext>
                  </a:extLst>
                </a:gridCol>
                <a:gridCol w="820420">
                  <a:extLst>
                    <a:ext uri="{9D8B030D-6E8A-4147-A177-3AD203B41FA5}">
                      <a16:colId xmlns:a16="http://schemas.microsoft.com/office/drawing/2014/main" val="20003"/>
                    </a:ext>
                  </a:extLst>
                </a:gridCol>
                <a:gridCol w="820420">
                  <a:extLst>
                    <a:ext uri="{9D8B030D-6E8A-4147-A177-3AD203B41FA5}">
                      <a16:colId xmlns:a16="http://schemas.microsoft.com/office/drawing/2014/main" val="20004"/>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2060"/>
                          </a:solidFill>
                          <a:effectLst/>
                          <a:latin typeface="微軟正黑體" panose="020B0604030504040204" pitchFamily="34" charset="-120"/>
                          <a:ea typeface="微軟正黑體" panose="020B0604030504040204" pitchFamily="34" charset="-120"/>
                        </a:rPr>
                        <a:t>A</a:t>
                      </a:r>
                      <a:endParaRPr kumimoji="0" lang="zh-TW" altLang="en-US" sz="1800" b="1" i="0" u="none" strike="noStrike" cap="none" normalizeH="0" baseline="0" dirty="0" smtClean="0">
                        <a:ln>
                          <a:noFill/>
                        </a:ln>
                        <a:solidFill>
                          <a:srgbClr val="002060"/>
                        </a:solidFill>
                        <a:effectLst/>
                        <a:latin typeface="微軟正黑體" panose="020B0604030504040204" pitchFamily="34" charset="-120"/>
                        <a:ea typeface="微軟正黑體" panose="020B0604030504040204" pitchFamily="34" charset="-120"/>
                      </a:endParaRP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2060"/>
                          </a:solidFill>
                          <a:effectLst/>
                          <a:latin typeface="微軟正黑體" panose="020B0604030504040204" pitchFamily="34" charset="-120"/>
                          <a:ea typeface="微軟正黑體" panose="020B0604030504040204" pitchFamily="34" charset="-120"/>
                        </a:rPr>
                        <a:t>B</a:t>
                      </a:r>
                      <a:endParaRPr kumimoji="0" lang="zh-TW" altLang="en-US" sz="1800" b="1" i="0" u="none" strike="noStrike" cap="none" normalizeH="0" baseline="0" dirty="0" smtClean="0">
                        <a:ln>
                          <a:noFill/>
                        </a:ln>
                        <a:solidFill>
                          <a:srgbClr val="002060"/>
                        </a:solidFill>
                        <a:effectLst/>
                        <a:latin typeface="微軟正黑體" panose="020B0604030504040204" pitchFamily="34" charset="-120"/>
                        <a:ea typeface="微軟正黑體" panose="020B0604030504040204" pitchFamily="34" charset="-120"/>
                      </a:endParaRP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2060"/>
                          </a:solidFill>
                          <a:effectLst/>
                          <a:latin typeface="微軟正黑體" panose="020B0604030504040204" pitchFamily="34" charset="-120"/>
                          <a:ea typeface="微軟正黑體" panose="020B0604030504040204" pitchFamily="34" charset="-120"/>
                        </a:rPr>
                        <a:t>C</a:t>
                      </a:r>
                      <a:endParaRPr kumimoji="0" lang="zh-TW" altLang="en-US" sz="1800" b="1" i="0" u="none" strike="noStrike" cap="none" normalizeH="0" baseline="0" dirty="0" smtClean="0">
                        <a:ln>
                          <a:noFill/>
                        </a:ln>
                        <a:solidFill>
                          <a:srgbClr val="002060"/>
                        </a:solidFill>
                        <a:effectLst/>
                        <a:latin typeface="微軟正黑體" panose="020B0604030504040204" pitchFamily="34" charset="-120"/>
                        <a:ea typeface="微軟正黑體" panose="020B0604030504040204" pitchFamily="34" charset="-120"/>
                      </a:endParaRP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2060"/>
                          </a:solidFill>
                          <a:effectLst/>
                          <a:latin typeface="微軟正黑體" panose="020B0604030504040204" pitchFamily="34" charset="-120"/>
                          <a:ea typeface="微軟正黑體" panose="020B0604030504040204" pitchFamily="34" charset="-120"/>
                        </a:rPr>
                        <a:t>D</a:t>
                      </a:r>
                      <a:endParaRPr kumimoji="0" lang="zh-TW" altLang="en-US" sz="1800" b="1" i="0" u="none" strike="noStrike" cap="none" normalizeH="0" baseline="0" dirty="0" smtClean="0">
                        <a:ln>
                          <a:noFill/>
                        </a:ln>
                        <a:solidFill>
                          <a:srgbClr val="002060"/>
                        </a:solidFill>
                        <a:effectLst/>
                        <a:latin typeface="微軟正黑體" panose="020B0604030504040204" pitchFamily="34" charset="-120"/>
                        <a:ea typeface="微軟正黑體" panose="020B0604030504040204" pitchFamily="34" charset="-120"/>
                      </a:endParaRP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2060"/>
                          </a:solidFill>
                          <a:effectLst/>
                          <a:latin typeface="微軟正黑體" panose="020B0604030504040204" pitchFamily="34" charset="-120"/>
                          <a:ea typeface="微軟正黑體" panose="020B0604030504040204" pitchFamily="34" charset="-120"/>
                        </a:rPr>
                        <a:t>E</a:t>
                      </a:r>
                      <a:endParaRPr kumimoji="0" lang="zh-TW" altLang="en-US" sz="1800" b="1" i="0" u="none" strike="noStrike" cap="none" normalizeH="0" baseline="0" dirty="0" smtClean="0">
                        <a:ln>
                          <a:noFill/>
                        </a:ln>
                        <a:solidFill>
                          <a:srgbClr val="002060"/>
                        </a:solidFill>
                        <a:effectLst/>
                        <a:latin typeface="微軟正黑體" panose="020B0604030504040204" pitchFamily="34" charset="-120"/>
                        <a:ea typeface="微軟正黑體" panose="020B0604030504040204" pitchFamily="34" charset="-120"/>
                      </a:endParaRP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6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優秀</a:t>
                      </a: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良好</a:t>
                      </a: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基礎</a:t>
                      </a: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不足</a:t>
                      </a: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落後</a:t>
                      </a:r>
                    </a:p>
                  </a:txBody>
                  <a:tcPr marL="91452" marR="91452"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2819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0" dur="500"/>
                                        <p:tgtEl>
                                          <p:spTgt spid="1126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5" dur="500"/>
                                        <p:tgtEl>
                                          <p:spTgt spid="1126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0" dur="500"/>
                                        <p:tgtEl>
                                          <p:spTgt spid="11267">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28" dur="500"/>
                                        <p:tgtEl>
                                          <p:spTgt spid="11267">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31" dur="500"/>
                                        <p:tgtEl>
                                          <p:spTgt spid="11267">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1267">
                                            <p:txEl>
                                              <p:pRg st="7" end="7"/>
                                            </p:txEl>
                                          </p:spTgt>
                                        </p:tgtEl>
                                        <p:attrNameLst>
                                          <p:attrName>style.visibility</p:attrName>
                                        </p:attrNameLst>
                                      </p:cBhvr>
                                      <p:to>
                                        <p:strVal val="visible"/>
                                      </p:to>
                                    </p:set>
                                    <p:anim calcmode="lin" valueType="num">
                                      <p:cBhvr additive="base">
                                        <p:cTn id="36"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267">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1267">
                                            <p:txEl>
                                              <p:pRg st="8" end="8"/>
                                            </p:txEl>
                                          </p:spTgt>
                                        </p:tgtEl>
                                        <p:attrNameLst>
                                          <p:attrName>style.visibility</p:attrName>
                                        </p:attrNameLst>
                                      </p:cBhvr>
                                      <p:to>
                                        <p:strVal val="visible"/>
                                      </p:to>
                                    </p:set>
                                    <p:anim calcmode="lin" valueType="num">
                                      <p:cBhvr additive="base">
                                        <p:cTn id="40"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267">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1267">
                                            <p:txEl>
                                              <p:pRg st="9" end="9"/>
                                            </p:txEl>
                                          </p:spTgt>
                                        </p:tgtEl>
                                        <p:attrNameLst>
                                          <p:attrName>style.visibility</p:attrName>
                                        </p:attrNameLst>
                                      </p:cBhvr>
                                      <p:to>
                                        <p:strVal val="visible"/>
                                      </p:to>
                                    </p:set>
                                    <p:anim calcmode="lin" valueType="num">
                                      <p:cBhvr additive="base">
                                        <p:cTn id="44"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267">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1267">
                                            <p:txEl>
                                              <p:pRg st="10" end="10"/>
                                            </p:txEl>
                                          </p:spTgt>
                                        </p:tgtEl>
                                        <p:attrNameLst>
                                          <p:attrName>style.visibility</p:attrName>
                                        </p:attrNameLst>
                                      </p:cBhvr>
                                      <p:to>
                                        <p:strVal val="visible"/>
                                      </p:to>
                                    </p:set>
                                    <p:anim calcmode="lin" valueType="num">
                                      <p:cBhvr additive="base">
                                        <p:cTn id="48" dur="500" fill="hold"/>
                                        <p:tgtEl>
                                          <p:spTgt spid="11267">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2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內容版面配置區 3"/>
          <p:cNvGraphicFramePr>
            <a:graphicFrameLocks noGrp="1"/>
          </p:cNvGraphicFramePr>
          <p:nvPr>
            <p:ph idx="1"/>
            <p:extLst/>
          </p:nvPr>
        </p:nvGraphicFramePr>
        <p:xfrm>
          <a:off x="56829" y="1505232"/>
          <a:ext cx="9016975" cy="4876800"/>
        </p:xfrm>
        <a:graphic>
          <a:graphicData uri="http://schemas.openxmlformats.org/drawingml/2006/table">
            <a:tbl>
              <a:tblPr/>
              <a:tblGrid>
                <a:gridCol w="523839">
                  <a:extLst>
                    <a:ext uri="{9D8B030D-6E8A-4147-A177-3AD203B41FA5}">
                      <a16:colId xmlns:a16="http://schemas.microsoft.com/office/drawing/2014/main" val="20000"/>
                    </a:ext>
                  </a:extLst>
                </a:gridCol>
                <a:gridCol w="972843">
                  <a:extLst>
                    <a:ext uri="{9D8B030D-6E8A-4147-A177-3AD203B41FA5}">
                      <a16:colId xmlns:a16="http://schemas.microsoft.com/office/drawing/2014/main" val="20001"/>
                    </a:ext>
                  </a:extLst>
                </a:gridCol>
                <a:gridCol w="1571516">
                  <a:extLst>
                    <a:ext uri="{9D8B030D-6E8A-4147-A177-3AD203B41FA5}">
                      <a16:colId xmlns:a16="http://schemas.microsoft.com/office/drawing/2014/main" val="20002"/>
                    </a:ext>
                  </a:extLst>
                </a:gridCol>
                <a:gridCol w="1550254">
                  <a:extLst>
                    <a:ext uri="{9D8B030D-6E8A-4147-A177-3AD203B41FA5}">
                      <a16:colId xmlns:a16="http://schemas.microsoft.com/office/drawing/2014/main" val="20003"/>
                    </a:ext>
                  </a:extLst>
                </a:gridCol>
                <a:gridCol w="2272571">
                  <a:extLst>
                    <a:ext uri="{9D8B030D-6E8A-4147-A177-3AD203B41FA5}">
                      <a16:colId xmlns:a16="http://schemas.microsoft.com/office/drawing/2014/main" val="20004"/>
                    </a:ext>
                  </a:extLst>
                </a:gridCol>
                <a:gridCol w="1392865">
                  <a:extLst>
                    <a:ext uri="{9D8B030D-6E8A-4147-A177-3AD203B41FA5}">
                      <a16:colId xmlns:a16="http://schemas.microsoft.com/office/drawing/2014/main" val="20005"/>
                    </a:ext>
                  </a:extLst>
                </a:gridCol>
                <a:gridCol w="733087">
                  <a:extLst>
                    <a:ext uri="{9D8B030D-6E8A-4147-A177-3AD203B41FA5}">
                      <a16:colId xmlns:a16="http://schemas.microsoft.com/office/drawing/2014/main" val="20006"/>
                    </a:ext>
                  </a:extLst>
                </a:gridCol>
              </a:tblGrid>
              <a:tr h="237679">
                <a:tc gridSpan="2">
                  <a:txBody>
                    <a:bodyPr/>
                    <a:lstStyle/>
                    <a:p>
                      <a:pPr algn="ctr">
                        <a:spcAft>
                          <a:spcPts val="0"/>
                        </a:spcAft>
                      </a:pPr>
                      <a:r>
                        <a:rPr lang="zh-TW" sz="1600" kern="100" dirty="0">
                          <a:latin typeface="Times New Roman"/>
                          <a:ea typeface="標楷體"/>
                          <a:cs typeface="Times New Roman"/>
                        </a:rPr>
                        <a:t>內容標準</a:t>
                      </a:r>
                      <a:endParaRPr lang="zh-TW" sz="1600" kern="100" dirty="0">
                        <a:latin typeface="Calibri"/>
                        <a:ea typeface="新細明體"/>
                        <a:cs typeface="Times New Roman"/>
                      </a:endParaRPr>
                    </a:p>
                  </a:txBody>
                  <a:tcPr marL="15004" marR="15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gridSpan="5">
                  <a:txBody>
                    <a:bodyPr/>
                    <a:lstStyle/>
                    <a:p>
                      <a:pPr algn="ctr">
                        <a:spcAft>
                          <a:spcPts val="0"/>
                        </a:spcAft>
                      </a:pPr>
                      <a:r>
                        <a:rPr lang="zh-TW" sz="1600" kern="100" dirty="0">
                          <a:latin typeface="Times New Roman"/>
                          <a:ea typeface="標楷體"/>
                          <a:cs typeface="Times New Roman"/>
                        </a:rPr>
                        <a:t>表現標準</a:t>
                      </a:r>
                      <a:endParaRPr lang="zh-TW" sz="1600" kern="100" dirty="0">
                        <a:latin typeface="Calibri"/>
                        <a:ea typeface="新細明體"/>
                        <a:cs typeface="Times New Roman"/>
                      </a:endParaRPr>
                    </a:p>
                  </a:txBody>
                  <a:tcPr marL="15004" marR="15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37679">
                <a:tc>
                  <a:txBody>
                    <a:bodyPr/>
                    <a:lstStyle/>
                    <a:p>
                      <a:pPr algn="ctr">
                        <a:spcAft>
                          <a:spcPts val="0"/>
                        </a:spcAft>
                      </a:pPr>
                      <a:r>
                        <a:rPr lang="zh-TW" sz="1600" kern="100">
                          <a:latin typeface="Times New Roman"/>
                          <a:ea typeface="標楷體"/>
                          <a:cs typeface="Times New Roman"/>
                        </a:rPr>
                        <a:t>主題</a:t>
                      </a:r>
                      <a:endParaRPr lang="zh-TW" sz="1600" kern="100">
                        <a:latin typeface="Calibri"/>
                        <a:ea typeface="新細明體"/>
                        <a:cs typeface="Times New Roman"/>
                      </a:endParaRPr>
                    </a:p>
                  </a:txBody>
                  <a:tcPr marL="15004" marR="15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zh-TW" sz="1600" kern="100" dirty="0">
                          <a:latin typeface="Times New Roman"/>
                          <a:ea typeface="標楷體"/>
                          <a:cs typeface="Times New Roman"/>
                        </a:rPr>
                        <a:t>次主題</a:t>
                      </a:r>
                      <a:endParaRPr lang="zh-TW" sz="1600" kern="100" dirty="0">
                        <a:latin typeface="Calibri"/>
                        <a:ea typeface="新細明體"/>
                        <a:cs typeface="Times New Roman"/>
                      </a:endParaRPr>
                    </a:p>
                  </a:txBody>
                  <a:tcPr marL="15004" marR="15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600" kern="100" dirty="0" smtClean="0">
                          <a:latin typeface="Times New Roman"/>
                          <a:ea typeface="標楷體"/>
                          <a:cs typeface="Times New Roman"/>
                        </a:rPr>
                        <a:t>A</a:t>
                      </a:r>
                      <a:r>
                        <a:rPr lang="en-US" altLang="zh-TW" sz="1600" kern="100" dirty="0" smtClean="0">
                          <a:latin typeface="Times New Roman"/>
                          <a:ea typeface="標楷體"/>
                          <a:cs typeface="Times New Roman"/>
                        </a:rPr>
                        <a:t>(</a:t>
                      </a:r>
                      <a:r>
                        <a:rPr lang="zh-TW" altLang="en-US" sz="1600" kern="100" dirty="0" smtClean="0">
                          <a:latin typeface="Times New Roman"/>
                          <a:ea typeface="標楷體"/>
                          <a:cs typeface="Times New Roman"/>
                        </a:rPr>
                        <a:t>優秀</a:t>
                      </a:r>
                      <a:r>
                        <a:rPr lang="en-US" altLang="zh-TW" sz="1600" kern="100" dirty="0" smtClean="0">
                          <a:latin typeface="Times New Roman"/>
                          <a:ea typeface="標楷體"/>
                          <a:cs typeface="Times New Roman"/>
                        </a:rPr>
                        <a:t>)</a:t>
                      </a:r>
                      <a:endParaRPr lang="zh-TW" sz="1600" kern="100" dirty="0">
                        <a:latin typeface="Calibri"/>
                        <a:ea typeface="新細明體"/>
                        <a:cs typeface="Times New Roman"/>
                      </a:endParaRPr>
                    </a:p>
                  </a:txBody>
                  <a:tcPr marL="15004" marR="15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600" kern="100" dirty="0" smtClean="0">
                          <a:latin typeface="Times New Roman"/>
                          <a:ea typeface="標楷體"/>
                          <a:cs typeface="Times New Roman"/>
                        </a:rPr>
                        <a:t>B</a:t>
                      </a:r>
                      <a:r>
                        <a:rPr lang="en-US" altLang="zh-TW" sz="1600" kern="100" dirty="0" smtClean="0">
                          <a:latin typeface="Times New Roman"/>
                          <a:ea typeface="標楷體"/>
                          <a:cs typeface="Times New Roman"/>
                        </a:rPr>
                        <a:t>(</a:t>
                      </a:r>
                      <a:r>
                        <a:rPr lang="zh-TW" altLang="en-US" sz="1600" kern="100" dirty="0" smtClean="0">
                          <a:latin typeface="Times New Roman"/>
                          <a:ea typeface="標楷體"/>
                          <a:cs typeface="Times New Roman"/>
                        </a:rPr>
                        <a:t>良好</a:t>
                      </a:r>
                      <a:r>
                        <a:rPr lang="en-US" altLang="zh-TW" sz="1600" kern="100" dirty="0" smtClean="0">
                          <a:latin typeface="Times New Roman"/>
                          <a:ea typeface="標楷體"/>
                          <a:cs typeface="Times New Roman"/>
                        </a:rPr>
                        <a:t>)</a:t>
                      </a:r>
                      <a:endParaRPr lang="zh-TW" sz="1600" kern="100" dirty="0">
                        <a:latin typeface="Calibri"/>
                        <a:ea typeface="新細明體"/>
                        <a:cs typeface="Times New Roman"/>
                      </a:endParaRPr>
                    </a:p>
                  </a:txBody>
                  <a:tcPr marL="15004" marR="15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600" kern="100" dirty="0" smtClean="0">
                          <a:latin typeface="Times New Roman"/>
                          <a:ea typeface="標楷體"/>
                          <a:cs typeface="Times New Roman"/>
                        </a:rPr>
                        <a:t>C</a:t>
                      </a:r>
                      <a:r>
                        <a:rPr lang="en-US" altLang="zh-TW" sz="1600" kern="100" dirty="0" smtClean="0">
                          <a:latin typeface="Times New Roman"/>
                          <a:ea typeface="標楷體"/>
                          <a:cs typeface="Times New Roman"/>
                        </a:rPr>
                        <a:t>(</a:t>
                      </a:r>
                      <a:r>
                        <a:rPr lang="zh-TW" altLang="en-US" sz="1600" kern="100" dirty="0" smtClean="0">
                          <a:latin typeface="Times New Roman"/>
                          <a:ea typeface="標楷體"/>
                          <a:cs typeface="Times New Roman"/>
                        </a:rPr>
                        <a:t>基礎</a:t>
                      </a:r>
                      <a:r>
                        <a:rPr lang="en-US" altLang="zh-TW" sz="1600" kern="100" dirty="0" smtClean="0">
                          <a:latin typeface="Times New Roman"/>
                          <a:ea typeface="標楷體"/>
                          <a:cs typeface="Times New Roman"/>
                        </a:rPr>
                        <a:t>)</a:t>
                      </a:r>
                      <a:endParaRPr lang="zh-TW" sz="1600" kern="100" dirty="0">
                        <a:latin typeface="Calibri"/>
                        <a:ea typeface="新細明體"/>
                        <a:cs typeface="Times New Roman"/>
                      </a:endParaRPr>
                    </a:p>
                  </a:txBody>
                  <a:tcPr marL="15004" marR="15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600" kern="100" dirty="0" smtClean="0">
                          <a:latin typeface="Times New Roman"/>
                          <a:ea typeface="標楷體"/>
                          <a:cs typeface="Times New Roman"/>
                        </a:rPr>
                        <a:t>D</a:t>
                      </a:r>
                      <a:r>
                        <a:rPr lang="en-US" altLang="zh-TW" sz="1600" kern="100" dirty="0" smtClean="0">
                          <a:latin typeface="Times New Roman"/>
                          <a:ea typeface="標楷體"/>
                          <a:cs typeface="Times New Roman"/>
                        </a:rPr>
                        <a:t>(</a:t>
                      </a:r>
                      <a:r>
                        <a:rPr lang="zh-TW" altLang="en-US" sz="1600" kern="100" dirty="0" smtClean="0">
                          <a:latin typeface="Times New Roman"/>
                          <a:ea typeface="標楷體"/>
                          <a:cs typeface="Times New Roman"/>
                        </a:rPr>
                        <a:t>不足</a:t>
                      </a:r>
                      <a:r>
                        <a:rPr lang="en-US" altLang="zh-TW" sz="1600" kern="100" dirty="0" smtClean="0">
                          <a:latin typeface="Times New Roman"/>
                          <a:ea typeface="標楷體"/>
                          <a:cs typeface="Times New Roman"/>
                        </a:rPr>
                        <a:t>)</a:t>
                      </a:r>
                      <a:endParaRPr lang="zh-TW" sz="1600" kern="100" dirty="0">
                        <a:latin typeface="Calibri"/>
                        <a:ea typeface="新細明體"/>
                        <a:cs typeface="Times New Roman"/>
                      </a:endParaRPr>
                    </a:p>
                  </a:txBody>
                  <a:tcPr marL="15004" marR="15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600" kern="100" dirty="0" smtClean="0">
                          <a:latin typeface="Times New Roman"/>
                          <a:ea typeface="標楷體"/>
                          <a:cs typeface="Times New Roman"/>
                        </a:rPr>
                        <a:t>E</a:t>
                      </a:r>
                      <a:r>
                        <a:rPr lang="en-US" altLang="zh-TW" sz="1600" kern="100" dirty="0" smtClean="0">
                          <a:latin typeface="Times New Roman"/>
                          <a:ea typeface="標楷體"/>
                          <a:cs typeface="Times New Roman"/>
                        </a:rPr>
                        <a:t>(</a:t>
                      </a:r>
                      <a:r>
                        <a:rPr lang="zh-TW" altLang="en-US" sz="1600" kern="100" dirty="0" smtClean="0">
                          <a:latin typeface="Times New Roman"/>
                          <a:ea typeface="標楷體"/>
                          <a:cs typeface="Times New Roman"/>
                        </a:rPr>
                        <a:t>落後</a:t>
                      </a:r>
                      <a:r>
                        <a:rPr lang="en-US" altLang="zh-TW" sz="1600" kern="100" dirty="0" smtClean="0">
                          <a:latin typeface="Times New Roman"/>
                          <a:ea typeface="標楷體"/>
                          <a:cs typeface="Times New Roman"/>
                        </a:rPr>
                        <a:t>)</a:t>
                      </a:r>
                      <a:endParaRPr lang="zh-TW" sz="1600" kern="100" dirty="0">
                        <a:latin typeface="Calibri"/>
                        <a:ea typeface="新細明體"/>
                        <a:cs typeface="Times New Roman"/>
                      </a:endParaRPr>
                    </a:p>
                  </a:txBody>
                  <a:tcPr marL="15004" marR="15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713038">
                <a:tc rowSpan="5">
                  <a:txBody>
                    <a:bodyPr/>
                    <a:lstStyle/>
                    <a:p>
                      <a:pPr algn="ctr">
                        <a:spcAft>
                          <a:spcPts val="0"/>
                        </a:spcAft>
                      </a:pPr>
                      <a:r>
                        <a:rPr lang="zh-TW" sz="1600" kern="100" dirty="0">
                          <a:latin typeface="Times New Roman"/>
                          <a:ea typeface="標楷體"/>
                          <a:cs typeface="Times New Roman"/>
                        </a:rPr>
                        <a:t>數與</a:t>
                      </a:r>
                      <a:r>
                        <a:rPr lang="zh-TW" sz="1600" kern="100" dirty="0" smtClean="0">
                          <a:latin typeface="Times New Roman"/>
                          <a:ea typeface="標楷體"/>
                          <a:cs typeface="Times New Roman"/>
                        </a:rPr>
                        <a:t>量</a:t>
                      </a:r>
                      <a:endParaRPr lang="zh-TW" sz="1600" kern="100" dirty="0">
                        <a:latin typeface="Calibri"/>
                        <a:ea typeface="新細明體"/>
                        <a:cs typeface="Times New Roman"/>
                      </a:endParaRPr>
                    </a:p>
                  </a:txBody>
                  <a:tcPr marL="15004" marR="150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600" kern="0" dirty="0" smtClean="0">
                          <a:latin typeface="Times New Roman"/>
                          <a:ea typeface="標楷體"/>
                          <a:cs typeface="Times New Roman"/>
                        </a:rPr>
                        <a:t>五年級</a:t>
                      </a:r>
                      <a:r>
                        <a:rPr lang="en-US" altLang="zh-TW" sz="1600" kern="0" dirty="0" smtClean="0">
                          <a:latin typeface="Times New Roman"/>
                          <a:ea typeface="標楷體"/>
                          <a:cs typeface="Times New Roman"/>
                        </a:rPr>
                        <a:t>-</a:t>
                      </a:r>
                      <a:r>
                        <a:rPr lang="zh-TW" sz="1600" kern="0" dirty="0" smtClean="0">
                          <a:latin typeface="Times New Roman"/>
                          <a:ea typeface="標楷體"/>
                          <a:cs typeface="Times New Roman"/>
                        </a:rPr>
                        <a:t>整數</a:t>
                      </a:r>
                      <a:r>
                        <a:rPr lang="zh-TW" sz="1600" kern="0" dirty="0">
                          <a:latin typeface="Times New Roman"/>
                          <a:ea typeface="標楷體"/>
                          <a:cs typeface="Times New Roman"/>
                        </a:rPr>
                        <a:t>與</a:t>
                      </a:r>
                      <a:r>
                        <a:rPr lang="zh-TW" sz="1600" kern="0" dirty="0" smtClean="0">
                          <a:latin typeface="Times New Roman"/>
                          <a:ea typeface="標楷體"/>
                          <a:cs typeface="Times New Roman"/>
                        </a:rPr>
                        <a:t>運算</a:t>
                      </a:r>
                      <a:endParaRPr lang="zh-TW" sz="1600" kern="100" dirty="0">
                        <a:latin typeface="Calibri"/>
                        <a:ea typeface="新細明體"/>
                        <a:cs typeface="Times New Roman"/>
                      </a:endParaRPr>
                    </a:p>
                  </a:txBody>
                  <a:tcPr marL="63724" marR="63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77800" lvl="0" indent="-177800">
                        <a:spcAft>
                          <a:spcPts val="0"/>
                        </a:spcAft>
                        <a:buFont typeface="+mj-lt"/>
                        <a:buAutoNum type="arabicPeriod"/>
                      </a:pPr>
                      <a:r>
                        <a:rPr lang="zh-TW" sz="1600" kern="100" dirty="0">
                          <a:solidFill>
                            <a:schemeClr val="tx1"/>
                          </a:solidFill>
                          <a:latin typeface="Times New Roman"/>
                          <a:ea typeface="標楷體"/>
                          <a:cs typeface="Times New Roman"/>
                        </a:rPr>
                        <a:t>能對數學問題提出創新性的見解。</a:t>
                      </a:r>
                    </a:p>
                    <a:p>
                      <a:pPr marL="177800" marR="0" lvl="0" indent="-177800" algn="l" defTabSz="914400" rtl="0" eaLnBrk="1" fontAlgn="auto" latinLnBrk="0" hangingPunct="1">
                        <a:lnSpc>
                          <a:spcPct val="100000"/>
                        </a:lnSpc>
                        <a:spcBef>
                          <a:spcPts val="0"/>
                        </a:spcBef>
                        <a:spcAft>
                          <a:spcPts val="0"/>
                        </a:spcAft>
                        <a:buClrTx/>
                        <a:buSzTx/>
                        <a:buFont typeface="+mj-lt"/>
                        <a:buAutoNum type="arabicPeriod"/>
                        <a:tabLst/>
                        <a:defRPr/>
                      </a:pPr>
                      <a:r>
                        <a:rPr lang="zh-TW" altLang="zh-TW" sz="1600" kern="100" dirty="0" smtClean="0">
                          <a:solidFill>
                            <a:schemeClr val="tx1"/>
                          </a:solidFill>
                          <a:latin typeface="Times New Roman"/>
                          <a:ea typeface="標楷體"/>
                          <a:cs typeface="Times New Roman"/>
                        </a:rPr>
                        <a:t>能對所要解決的數學問題提出支持性理由。</a:t>
                      </a:r>
                    </a:p>
                    <a:p>
                      <a:pPr marL="177800" lvl="0" indent="-177800">
                        <a:spcAft>
                          <a:spcPts val="0"/>
                        </a:spcAft>
                        <a:buFont typeface="+mj-lt"/>
                        <a:buAutoNum type="arabicPeriod"/>
                      </a:pPr>
                      <a:r>
                        <a:rPr lang="zh-TW" sz="1600" kern="100" dirty="0" smtClean="0">
                          <a:solidFill>
                            <a:schemeClr val="tx1"/>
                          </a:solidFill>
                          <a:latin typeface="Times New Roman"/>
                          <a:ea typeface="標楷體"/>
                          <a:cs typeface="Times New Roman"/>
                        </a:rPr>
                        <a:t>能</a:t>
                      </a:r>
                      <a:r>
                        <a:rPr lang="zh-TW" sz="1600" kern="100" dirty="0">
                          <a:solidFill>
                            <a:schemeClr val="tx1"/>
                          </a:solidFill>
                          <a:latin typeface="Times New Roman"/>
                          <a:ea typeface="標楷體"/>
                          <a:cs typeface="Times New Roman"/>
                        </a:rPr>
                        <a:t>解決（分析）非例行性的三步驟以上數學問題</a:t>
                      </a:r>
                      <a:r>
                        <a:rPr lang="zh-TW" sz="1600" kern="100" dirty="0" smtClean="0">
                          <a:solidFill>
                            <a:schemeClr val="tx1"/>
                          </a:solidFill>
                          <a:latin typeface="Times New Roman"/>
                          <a:ea typeface="標楷體"/>
                          <a:cs typeface="Times New Roman"/>
                        </a:rPr>
                        <a:t>。</a:t>
                      </a:r>
                      <a:endParaRPr lang="zh-TW" sz="1600" kern="100" dirty="0">
                        <a:solidFill>
                          <a:schemeClr val="tx1"/>
                        </a:solidFill>
                        <a:latin typeface="Times New Roman"/>
                        <a:ea typeface="標楷體"/>
                        <a:cs typeface="Times New Roman"/>
                      </a:endParaRPr>
                    </a:p>
                  </a:txBody>
                  <a:tcPr marL="63724" marR="6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77800" lvl="0" indent="-177800" algn="l" defTabSz="914400" rtl="0" eaLnBrk="1" latinLnBrk="0" hangingPunct="1">
                        <a:spcAft>
                          <a:spcPts val="0"/>
                        </a:spcAft>
                        <a:buFont typeface="+mj-lt"/>
                        <a:buAutoNum type="arabicPeriod"/>
                      </a:pPr>
                      <a:r>
                        <a:rPr lang="zh-TW" sz="1600" kern="100" dirty="0">
                          <a:solidFill>
                            <a:schemeClr val="tx1"/>
                          </a:solidFill>
                          <a:latin typeface="Times New Roman"/>
                          <a:ea typeface="標楷體"/>
                          <a:cs typeface="Times New Roman"/>
                        </a:rPr>
                        <a:t>能對同一數學概念進行多元表徵。</a:t>
                      </a:r>
                    </a:p>
                    <a:p>
                      <a:pPr marL="177800" lvl="0" indent="-177800" algn="l" defTabSz="914400" rtl="0" eaLnBrk="1" latinLnBrk="0" hangingPunct="1">
                        <a:spcAft>
                          <a:spcPts val="0"/>
                        </a:spcAft>
                        <a:buFont typeface="+mj-lt"/>
                        <a:buAutoNum type="arabicPeriod"/>
                      </a:pPr>
                      <a:r>
                        <a:rPr lang="zh-TW" sz="1600" kern="100" dirty="0">
                          <a:solidFill>
                            <a:schemeClr val="tx1"/>
                          </a:solidFill>
                          <a:latin typeface="Times New Roman"/>
                          <a:ea typeface="標楷體"/>
                          <a:cs typeface="Times New Roman"/>
                        </a:rPr>
                        <a:t>能連結（操作、圖示或口述）不同數學概念。</a:t>
                      </a:r>
                    </a:p>
                    <a:p>
                      <a:pPr marL="177800" lvl="0" indent="-177800" algn="l" defTabSz="914400" rtl="0" eaLnBrk="1" latinLnBrk="0" hangingPunct="1">
                        <a:spcAft>
                          <a:spcPts val="0"/>
                        </a:spcAft>
                        <a:buFont typeface="+mj-lt"/>
                        <a:buAutoNum type="arabicPeriod"/>
                      </a:pPr>
                      <a:r>
                        <a:rPr lang="zh-TW" sz="1600" kern="100" dirty="0">
                          <a:solidFill>
                            <a:schemeClr val="tx1"/>
                          </a:solidFill>
                          <a:latin typeface="Times New Roman"/>
                          <a:ea typeface="標楷體"/>
                          <a:cs typeface="Times New Roman"/>
                        </a:rPr>
                        <a:t>能解決非例行性的二步驟數學問題。</a:t>
                      </a:r>
                    </a:p>
                  </a:txBody>
                  <a:tcPr marL="63724" marR="6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77800" lvl="0" indent="-177800" algn="l" defTabSz="914400" rtl="0" eaLnBrk="1" latinLnBrk="0" hangingPunct="1">
                        <a:spcAft>
                          <a:spcPts val="0"/>
                        </a:spcAft>
                        <a:buFont typeface="+mj-lt"/>
                        <a:buAutoNum type="arabicPeriod"/>
                      </a:pPr>
                      <a:r>
                        <a:rPr lang="zh-TW" sz="1600" kern="100" dirty="0">
                          <a:solidFill>
                            <a:schemeClr val="tx1"/>
                          </a:solidFill>
                          <a:latin typeface="Times New Roman"/>
                          <a:ea typeface="標楷體"/>
                          <a:cs typeface="Times New Roman"/>
                        </a:rPr>
                        <a:t>能理解（操作、圖示或口述）簡單的數學概念。</a:t>
                      </a:r>
                    </a:p>
                    <a:p>
                      <a:pPr marL="177800" lvl="0" indent="-177800" algn="l" defTabSz="914400" rtl="0" eaLnBrk="1" latinLnBrk="0" hangingPunct="1">
                        <a:spcAft>
                          <a:spcPts val="0"/>
                        </a:spcAft>
                        <a:buFont typeface="+mj-lt"/>
                        <a:buAutoNum type="arabicPeriod"/>
                      </a:pPr>
                      <a:r>
                        <a:rPr lang="zh-TW" sz="1600" kern="100" dirty="0">
                          <a:solidFill>
                            <a:schemeClr val="tx1"/>
                          </a:solidFill>
                          <a:latin typeface="Times New Roman"/>
                          <a:ea typeface="標楷體"/>
                          <a:cs typeface="Times New Roman"/>
                        </a:rPr>
                        <a:t>能做基本的數學運算。</a:t>
                      </a:r>
                    </a:p>
                    <a:p>
                      <a:pPr marL="177800" lvl="0" indent="-177800" algn="l" defTabSz="914400" rtl="0" eaLnBrk="1" latinLnBrk="0" hangingPunct="1">
                        <a:spcAft>
                          <a:spcPts val="0"/>
                        </a:spcAft>
                        <a:buFont typeface="+mj-lt"/>
                        <a:buAutoNum type="arabicPeriod"/>
                      </a:pPr>
                      <a:r>
                        <a:rPr lang="zh-TW" sz="1600" kern="100" dirty="0">
                          <a:solidFill>
                            <a:schemeClr val="tx1"/>
                          </a:solidFill>
                          <a:latin typeface="Times New Roman"/>
                          <a:ea typeface="標楷體"/>
                          <a:cs typeface="Times New Roman"/>
                        </a:rPr>
                        <a:t>能利用語意轉換</a:t>
                      </a:r>
                      <a:r>
                        <a:rPr lang="en-US" sz="1600" kern="100" dirty="0">
                          <a:solidFill>
                            <a:schemeClr val="tx1"/>
                          </a:solidFill>
                          <a:latin typeface="Times New Roman"/>
                          <a:ea typeface="標楷體"/>
                          <a:cs typeface="Times New Roman"/>
                        </a:rPr>
                        <a:t>(</a:t>
                      </a:r>
                      <a:r>
                        <a:rPr lang="zh-TW" sz="1600" kern="100" dirty="0">
                          <a:solidFill>
                            <a:schemeClr val="tx1"/>
                          </a:solidFill>
                          <a:latin typeface="Times New Roman"/>
                          <a:ea typeface="標楷體"/>
                          <a:cs typeface="Times New Roman"/>
                        </a:rPr>
                        <a:t>如語意結構、運算結構、非利用關鍵字</a:t>
                      </a:r>
                      <a:r>
                        <a:rPr lang="en-US" sz="1600" kern="100" dirty="0">
                          <a:solidFill>
                            <a:schemeClr val="tx1"/>
                          </a:solidFill>
                          <a:latin typeface="Times New Roman"/>
                          <a:ea typeface="標楷體"/>
                          <a:cs typeface="Times New Roman"/>
                        </a:rPr>
                        <a:t>)</a:t>
                      </a:r>
                      <a:r>
                        <a:rPr lang="zh-TW" sz="1600" kern="100" dirty="0">
                          <a:solidFill>
                            <a:schemeClr val="tx1"/>
                          </a:solidFill>
                          <a:latin typeface="Times New Roman"/>
                          <a:ea typeface="標楷體"/>
                          <a:cs typeface="Times New Roman"/>
                        </a:rPr>
                        <a:t>解決一步驟數學問題。</a:t>
                      </a:r>
                    </a:p>
                    <a:p>
                      <a:pPr marL="177800" lvl="0" indent="-177800" algn="l" defTabSz="914400" rtl="0" eaLnBrk="1" latinLnBrk="0" hangingPunct="1">
                        <a:spcAft>
                          <a:spcPts val="0"/>
                        </a:spcAft>
                        <a:buFont typeface="+mj-lt"/>
                        <a:buAutoNum type="arabicPeriod"/>
                      </a:pPr>
                      <a:r>
                        <a:rPr lang="zh-TW" sz="1600" kern="100" dirty="0">
                          <a:solidFill>
                            <a:schemeClr val="tx1"/>
                          </a:solidFill>
                          <a:latin typeface="Times New Roman"/>
                          <a:ea typeface="標楷體"/>
                          <a:cs typeface="Times New Roman"/>
                        </a:rPr>
                        <a:t>能解決例行性的二步驟數學問題。</a:t>
                      </a:r>
                    </a:p>
                  </a:txBody>
                  <a:tcPr marL="63724" marR="6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77800" lvl="0" indent="-177800" algn="l" defTabSz="914400" rtl="0" eaLnBrk="1" latinLnBrk="0" hangingPunct="1">
                        <a:spcAft>
                          <a:spcPts val="0"/>
                        </a:spcAft>
                        <a:buFont typeface="+mj-lt"/>
                        <a:buAutoNum type="arabicPeriod"/>
                      </a:pPr>
                      <a:r>
                        <a:rPr lang="zh-TW" sz="1600" kern="100" dirty="0">
                          <a:solidFill>
                            <a:schemeClr val="tx1"/>
                          </a:solidFill>
                          <a:latin typeface="Times New Roman"/>
                          <a:ea typeface="標楷體"/>
                          <a:cs typeface="Times New Roman"/>
                        </a:rPr>
                        <a:t>能認識簡單的數學概念。</a:t>
                      </a:r>
                    </a:p>
                    <a:p>
                      <a:pPr marL="177800" lvl="0" indent="-177800" algn="l" defTabSz="914400" rtl="0" eaLnBrk="1" latinLnBrk="0" hangingPunct="1">
                        <a:spcAft>
                          <a:spcPts val="0"/>
                        </a:spcAft>
                        <a:buFont typeface="+mj-lt"/>
                        <a:buAutoNum type="arabicPeriod"/>
                      </a:pPr>
                      <a:r>
                        <a:rPr lang="zh-TW" sz="1600" kern="100" dirty="0">
                          <a:solidFill>
                            <a:schemeClr val="tx1"/>
                          </a:solidFill>
                          <a:latin typeface="Times New Roman"/>
                          <a:ea typeface="標楷體"/>
                          <a:cs typeface="Times New Roman"/>
                        </a:rPr>
                        <a:t>能做簡單的數學運算。</a:t>
                      </a:r>
                    </a:p>
                    <a:p>
                      <a:pPr marL="177800" lvl="0" indent="-177800" algn="l" defTabSz="914400" rtl="0" eaLnBrk="1" latinLnBrk="0" hangingPunct="1">
                        <a:spcAft>
                          <a:spcPts val="0"/>
                        </a:spcAft>
                        <a:buFont typeface="+mj-lt"/>
                        <a:buAutoNum type="arabicPeriod"/>
                      </a:pPr>
                      <a:r>
                        <a:rPr lang="zh-TW" sz="1600" kern="100" dirty="0">
                          <a:solidFill>
                            <a:schemeClr val="tx1"/>
                          </a:solidFill>
                          <a:latin typeface="Times New Roman"/>
                          <a:ea typeface="標楷體"/>
                          <a:cs typeface="Times New Roman"/>
                        </a:rPr>
                        <a:t>能解決簡單</a:t>
                      </a:r>
                      <a:r>
                        <a:rPr lang="zh-TW" sz="1600" kern="100" dirty="0" smtClean="0">
                          <a:solidFill>
                            <a:schemeClr val="tx1"/>
                          </a:solidFill>
                          <a:latin typeface="Times New Roman"/>
                          <a:ea typeface="標楷體"/>
                          <a:cs typeface="Times New Roman"/>
                        </a:rPr>
                        <a:t>的</a:t>
                      </a:r>
                      <a:r>
                        <a:rPr lang="zh-TW" altLang="en-US" sz="1600" kern="100" dirty="0">
                          <a:solidFill>
                            <a:schemeClr val="tx1"/>
                          </a:solidFill>
                          <a:latin typeface="Times New Roman"/>
                          <a:ea typeface="標楷體"/>
                          <a:cs typeface="Times New Roman"/>
                        </a:rPr>
                        <a:t>（</a:t>
                      </a:r>
                      <a:r>
                        <a:rPr lang="zh-TW" sz="1600" kern="100" dirty="0" smtClean="0">
                          <a:solidFill>
                            <a:schemeClr val="tx1"/>
                          </a:solidFill>
                          <a:latin typeface="Times New Roman"/>
                          <a:ea typeface="標楷體"/>
                          <a:cs typeface="Times New Roman"/>
                        </a:rPr>
                        <a:t>如</a:t>
                      </a:r>
                      <a:r>
                        <a:rPr lang="zh-TW" sz="1600" kern="100" dirty="0">
                          <a:solidFill>
                            <a:schemeClr val="tx1"/>
                          </a:solidFill>
                          <a:latin typeface="Times New Roman"/>
                          <a:ea typeface="標楷體"/>
                          <a:cs typeface="Times New Roman"/>
                        </a:rPr>
                        <a:t>利用關鍵字</a:t>
                      </a:r>
                      <a:r>
                        <a:rPr lang="zh-TW" sz="1600" kern="100" dirty="0" smtClean="0">
                          <a:solidFill>
                            <a:schemeClr val="tx1"/>
                          </a:solidFill>
                          <a:latin typeface="Times New Roman"/>
                          <a:ea typeface="標楷體"/>
                          <a:cs typeface="Times New Roman"/>
                        </a:rPr>
                        <a:t>解題</a:t>
                      </a:r>
                      <a:r>
                        <a:rPr lang="zh-TW" altLang="en-US" sz="1600" kern="100" dirty="0">
                          <a:solidFill>
                            <a:schemeClr val="tx1"/>
                          </a:solidFill>
                          <a:latin typeface="Times New Roman"/>
                          <a:ea typeface="標楷體"/>
                          <a:cs typeface="Times New Roman"/>
                        </a:rPr>
                        <a:t>）</a:t>
                      </a:r>
                      <a:r>
                        <a:rPr lang="zh-TW" sz="1600" kern="100" dirty="0" smtClean="0">
                          <a:solidFill>
                            <a:schemeClr val="tx1"/>
                          </a:solidFill>
                          <a:latin typeface="Times New Roman"/>
                          <a:ea typeface="標楷體"/>
                          <a:cs typeface="Times New Roman"/>
                        </a:rPr>
                        <a:t>一</a:t>
                      </a:r>
                      <a:r>
                        <a:rPr lang="zh-TW" sz="1600" kern="100" dirty="0">
                          <a:solidFill>
                            <a:schemeClr val="tx1"/>
                          </a:solidFill>
                          <a:latin typeface="Times New Roman"/>
                          <a:ea typeface="標楷體"/>
                          <a:cs typeface="Times New Roman"/>
                        </a:rPr>
                        <a:t>步驟數學問題</a:t>
                      </a:r>
                      <a:r>
                        <a:rPr lang="zh-TW" sz="1600" kern="100" dirty="0">
                          <a:latin typeface="Times New Roman"/>
                          <a:ea typeface="標楷體"/>
                          <a:cs typeface="Times New Roman"/>
                        </a:rPr>
                        <a:t>。</a:t>
                      </a:r>
                      <a:endParaRPr lang="zh-TW" sz="1600" kern="100" dirty="0">
                        <a:latin typeface="Calibri"/>
                        <a:ea typeface="新細明體"/>
                        <a:cs typeface="Times New Roman"/>
                      </a:endParaRPr>
                    </a:p>
                  </a:txBody>
                  <a:tcPr marL="63724" marR="6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TW" sz="1600" kern="100" dirty="0">
                          <a:latin typeface="Times New Roman"/>
                          <a:ea typeface="標楷體"/>
                          <a:cs typeface="Times New Roman"/>
                        </a:rPr>
                        <a:t>未達</a:t>
                      </a:r>
                      <a:r>
                        <a:rPr lang="en-US" sz="1600" kern="100" dirty="0">
                          <a:latin typeface="Times New Roman"/>
                          <a:ea typeface="標楷體"/>
                          <a:cs typeface="Times New Roman"/>
                        </a:rPr>
                        <a:t>D</a:t>
                      </a:r>
                      <a:r>
                        <a:rPr lang="zh-TW" sz="1600" kern="100" dirty="0">
                          <a:latin typeface="Times New Roman"/>
                          <a:ea typeface="標楷體"/>
                          <a:cs typeface="Times New Roman"/>
                        </a:rPr>
                        <a:t>級</a:t>
                      </a:r>
                      <a:endParaRPr lang="zh-TW" sz="1600" kern="100" dirty="0">
                        <a:latin typeface="Calibri"/>
                        <a:ea typeface="新細明體"/>
                        <a:cs typeface="Times New Roman"/>
                      </a:endParaRPr>
                    </a:p>
                  </a:txBody>
                  <a:tcPr marL="63724" marR="6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3038">
                <a:tc vMerge="1">
                  <a:txBody>
                    <a:bodyPr/>
                    <a:lstStyle/>
                    <a:p>
                      <a:endParaRPr lang="zh-TW" altLang="en-US"/>
                    </a:p>
                  </a:txBody>
                  <a:tcPr/>
                </a:tc>
                <a:tc>
                  <a:txBody>
                    <a:bodyPr/>
                    <a:lstStyle/>
                    <a:p>
                      <a:pPr algn="ctr">
                        <a:spcAft>
                          <a:spcPts val="0"/>
                        </a:spcAft>
                      </a:pPr>
                      <a:r>
                        <a:rPr lang="zh-TW" altLang="en-US" sz="1600" kern="0" dirty="0" smtClean="0">
                          <a:latin typeface="Times New Roman"/>
                          <a:ea typeface="標楷體"/>
                          <a:cs typeface="Times New Roman"/>
                        </a:rPr>
                        <a:t>六年級</a:t>
                      </a:r>
                      <a:r>
                        <a:rPr lang="en-US" altLang="zh-TW" sz="1600" kern="0" dirty="0" smtClean="0">
                          <a:latin typeface="Times New Roman"/>
                          <a:ea typeface="標楷體"/>
                          <a:cs typeface="Times New Roman"/>
                        </a:rPr>
                        <a:t>-</a:t>
                      </a:r>
                      <a:r>
                        <a:rPr lang="zh-TW" altLang="zh-TW" sz="1600" kern="0" dirty="0" smtClean="0">
                          <a:latin typeface="Times New Roman"/>
                          <a:ea typeface="標楷體"/>
                          <a:cs typeface="Times New Roman"/>
                        </a:rPr>
                        <a:t>因數與倍數</a:t>
                      </a:r>
                      <a:endParaRPr lang="zh-TW" sz="1600" kern="100" dirty="0">
                        <a:latin typeface="Calibri"/>
                        <a:ea typeface="新細明體"/>
                        <a:cs typeface="Times New Roman"/>
                      </a:endParaRPr>
                    </a:p>
                  </a:txBody>
                  <a:tcPr marL="63724" marR="63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66376926"/>
                  </a:ext>
                </a:extLst>
              </a:tr>
              <a:tr h="952519">
                <a:tc vMerge="1">
                  <a:txBody>
                    <a:bodyPr/>
                    <a:lstStyle/>
                    <a:p>
                      <a:endParaRPr lang="zh-TW" altLang="en-US"/>
                    </a:p>
                  </a:txBody>
                  <a:tcPr/>
                </a:tc>
                <a:tc>
                  <a:txBody>
                    <a:bodyPr/>
                    <a:lstStyle/>
                    <a:p>
                      <a:pPr algn="ctr">
                        <a:spcAft>
                          <a:spcPts val="0"/>
                        </a:spcAft>
                      </a:pPr>
                      <a:r>
                        <a:rPr lang="zh-TW" sz="1600" kern="100" dirty="0" smtClean="0">
                          <a:latin typeface="Times New Roman"/>
                          <a:ea typeface="標楷體"/>
                          <a:cs typeface="Times New Roman"/>
                        </a:rPr>
                        <a:t>分數</a:t>
                      </a:r>
                      <a:r>
                        <a:rPr lang="en-US" altLang="zh-TW" sz="1600" kern="100" dirty="0" smtClean="0">
                          <a:latin typeface="Times New Roman"/>
                          <a:ea typeface="標楷體"/>
                          <a:cs typeface="Times New Roman"/>
                        </a:rPr>
                        <a:t>/</a:t>
                      </a:r>
                      <a:r>
                        <a:rPr lang="zh-TW" sz="1600" kern="100" dirty="0" smtClean="0">
                          <a:latin typeface="Times New Roman"/>
                          <a:ea typeface="標楷體"/>
                          <a:cs typeface="Times New Roman"/>
                        </a:rPr>
                        <a:t>小數</a:t>
                      </a:r>
                      <a:r>
                        <a:rPr lang="zh-TW" sz="1600" kern="100" dirty="0">
                          <a:latin typeface="Times New Roman"/>
                          <a:ea typeface="標楷體"/>
                          <a:cs typeface="Times New Roman"/>
                        </a:rPr>
                        <a:t>與運算</a:t>
                      </a:r>
                      <a:endParaRPr lang="zh-TW" sz="1600" kern="100" dirty="0">
                        <a:latin typeface="Calibri"/>
                        <a:ea typeface="新細明體"/>
                        <a:cs typeface="Times New Roman"/>
                      </a:endParaRPr>
                    </a:p>
                  </a:txBody>
                  <a:tcPr marL="63724" marR="63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73514">
                <a:tc vMerge="1">
                  <a:txBody>
                    <a:bodyPr/>
                    <a:lstStyle/>
                    <a:p>
                      <a:endParaRPr lang="zh-TW" altLang="en-US"/>
                    </a:p>
                  </a:txBody>
                  <a:tcPr/>
                </a:tc>
                <a:tc>
                  <a:txBody>
                    <a:bodyPr/>
                    <a:lstStyle/>
                    <a:p>
                      <a:pPr algn="ctr">
                        <a:spcAft>
                          <a:spcPts val="0"/>
                        </a:spcAft>
                      </a:pPr>
                      <a:r>
                        <a:rPr lang="zh-TW" altLang="en-US" sz="1600" kern="0" dirty="0" smtClean="0">
                          <a:latin typeface="Times New Roman"/>
                          <a:ea typeface="標楷體"/>
                          <a:cs typeface="Times New Roman"/>
                        </a:rPr>
                        <a:t>五年級</a:t>
                      </a:r>
                      <a:r>
                        <a:rPr lang="en-US" altLang="zh-TW" sz="1600" kern="0" dirty="0" smtClean="0">
                          <a:latin typeface="Times New Roman"/>
                          <a:ea typeface="標楷體"/>
                          <a:cs typeface="Times New Roman"/>
                        </a:rPr>
                        <a:t>-</a:t>
                      </a:r>
                      <a:r>
                        <a:rPr lang="zh-TW" sz="1600" kern="100" dirty="0" smtClean="0">
                          <a:latin typeface="Times New Roman"/>
                          <a:ea typeface="標楷體"/>
                          <a:cs typeface="Times New Roman"/>
                        </a:rPr>
                        <a:t>量</a:t>
                      </a:r>
                      <a:r>
                        <a:rPr lang="zh-TW" sz="1600" kern="100" dirty="0">
                          <a:latin typeface="Times New Roman"/>
                          <a:ea typeface="標楷體"/>
                          <a:cs typeface="Times New Roman"/>
                        </a:rPr>
                        <a:t>與實</a:t>
                      </a:r>
                      <a:r>
                        <a:rPr lang="zh-TW" sz="1600" kern="100" dirty="0" smtClean="0">
                          <a:latin typeface="Times New Roman"/>
                          <a:ea typeface="標楷體"/>
                          <a:cs typeface="Times New Roman"/>
                        </a:rPr>
                        <a:t>測</a:t>
                      </a:r>
                      <a:endParaRPr lang="zh-TW" sz="1600" kern="100" dirty="0">
                        <a:latin typeface="Calibri"/>
                        <a:ea typeface="新細明體"/>
                        <a:cs typeface="Times New Roman"/>
                      </a:endParaRPr>
                    </a:p>
                  </a:txBody>
                  <a:tcPr marL="63724" marR="63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77800" indent="-177800">
                        <a:spcAft>
                          <a:spcPts val="0"/>
                        </a:spcAft>
                        <a:buFont typeface="+mj-lt"/>
                        <a:buAutoNum type="arabicPeriod"/>
                      </a:pPr>
                      <a:r>
                        <a:rPr lang="en-US" sz="1600" kern="100" dirty="0" smtClean="0">
                          <a:solidFill>
                            <a:srgbClr val="000000"/>
                          </a:solidFill>
                          <a:latin typeface="Times New Roman"/>
                          <a:ea typeface="標楷體"/>
                          <a:cs typeface="Times New Roman"/>
                        </a:rPr>
                        <a:t> </a:t>
                      </a:r>
                      <a:r>
                        <a:rPr lang="zh-TW" sz="1600" kern="100" dirty="0">
                          <a:solidFill>
                            <a:srgbClr val="000000"/>
                          </a:solidFill>
                          <a:latin typeface="Times New Roman"/>
                          <a:ea typeface="標楷體"/>
                          <a:cs typeface="Times New Roman"/>
                        </a:rPr>
                        <a:t>能分析並解決量與實測的問題</a:t>
                      </a:r>
                      <a:r>
                        <a:rPr lang="zh-TW" sz="1600" kern="100" dirty="0" smtClean="0">
                          <a:solidFill>
                            <a:srgbClr val="000000"/>
                          </a:solidFill>
                          <a:latin typeface="Times New Roman"/>
                          <a:ea typeface="標楷體"/>
                          <a:cs typeface="Times New Roman"/>
                        </a:rPr>
                        <a:t>。</a:t>
                      </a:r>
                      <a:endParaRPr lang="zh-TW" sz="1600" kern="100" dirty="0">
                        <a:latin typeface="Calibri"/>
                        <a:ea typeface="新細明體"/>
                        <a:cs typeface="Times New Roman"/>
                      </a:endParaRPr>
                    </a:p>
                    <a:p>
                      <a:pPr marL="177800" indent="-177800">
                        <a:spcAft>
                          <a:spcPts val="0"/>
                        </a:spcAft>
                        <a:buFont typeface="+mj-lt"/>
                        <a:buAutoNum type="arabicPeriod"/>
                      </a:pPr>
                      <a:r>
                        <a:rPr lang="zh-TW" sz="1600" kern="100" dirty="0" smtClean="0">
                          <a:solidFill>
                            <a:srgbClr val="000000"/>
                          </a:solidFill>
                          <a:latin typeface="Times New Roman"/>
                          <a:ea typeface="標楷體"/>
                          <a:cs typeface="Times New Roman"/>
                        </a:rPr>
                        <a:t>能</a:t>
                      </a:r>
                      <a:r>
                        <a:rPr lang="zh-TW" sz="1600" kern="100" dirty="0">
                          <a:solidFill>
                            <a:srgbClr val="000000"/>
                          </a:solidFill>
                          <a:latin typeface="Times New Roman"/>
                          <a:ea typeface="標楷體"/>
                          <a:cs typeface="Times New Roman"/>
                        </a:rPr>
                        <a:t>利用所學量與實測的數學知識與能力，提出支持性的理由。</a:t>
                      </a:r>
                      <a:endParaRPr lang="zh-TW" sz="1600" kern="100" dirty="0">
                        <a:latin typeface="Calibri"/>
                        <a:ea typeface="新細明體"/>
                        <a:cs typeface="Times New Roman"/>
                      </a:endParaRPr>
                    </a:p>
                  </a:txBody>
                  <a:tcPr marL="63724" marR="6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77800" lvl="0" indent="-177800" algn="l" defTabSz="914400" rtl="0" eaLnBrk="1" latinLnBrk="0" hangingPunct="1">
                        <a:spcAft>
                          <a:spcPts val="0"/>
                        </a:spcAft>
                        <a:buFont typeface="+mj-lt"/>
                        <a:buAutoNum type="arabicPeriod"/>
                      </a:pPr>
                      <a:r>
                        <a:rPr lang="zh-TW" sz="1600" kern="100" dirty="0" smtClean="0">
                          <a:solidFill>
                            <a:schemeClr val="tx1"/>
                          </a:solidFill>
                          <a:latin typeface="Times New Roman"/>
                          <a:ea typeface="標楷體"/>
                          <a:cs typeface="Times New Roman"/>
                        </a:rPr>
                        <a:t>能</a:t>
                      </a:r>
                      <a:r>
                        <a:rPr lang="zh-TW" sz="1600" kern="100" dirty="0">
                          <a:solidFill>
                            <a:schemeClr val="tx1"/>
                          </a:solidFill>
                          <a:latin typeface="Times New Roman"/>
                          <a:ea typeface="標楷體"/>
                          <a:cs typeface="Times New Roman"/>
                        </a:rPr>
                        <a:t>合理估計生活中常見物大單位的量</a:t>
                      </a:r>
                    </a:p>
                    <a:p>
                      <a:pPr marL="177800" lvl="0" indent="-177800" algn="l" defTabSz="914400" rtl="0" eaLnBrk="1" latinLnBrk="0" hangingPunct="1">
                        <a:spcAft>
                          <a:spcPts val="0"/>
                        </a:spcAft>
                        <a:buFont typeface="+mj-lt"/>
                        <a:buAutoNum type="arabicPeriod"/>
                      </a:pPr>
                      <a:r>
                        <a:rPr lang="zh-TW" sz="1600" kern="100" dirty="0" smtClean="0">
                          <a:solidFill>
                            <a:schemeClr val="tx1"/>
                          </a:solidFill>
                          <a:latin typeface="Times New Roman"/>
                          <a:ea typeface="標楷體"/>
                          <a:cs typeface="Times New Roman"/>
                        </a:rPr>
                        <a:t>能</a:t>
                      </a:r>
                      <a:r>
                        <a:rPr lang="zh-TW" sz="1600" kern="100" dirty="0">
                          <a:solidFill>
                            <a:schemeClr val="tx1"/>
                          </a:solidFill>
                          <a:latin typeface="Times New Roman"/>
                          <a:ea typeface="標楷體"/>
                          <a:cs typeface="Times New Roman"/>
                        </a:rPr>
                        <a:t>做異名數的運算</a:t>
                      </a:r>
                    </a:p>
                    <a:p>
                      <a:pPr marL="177800" lvl="0" indent="-177800" algn="l" defTabSz="914400" rtl="0" eaLnBrk="1" latinLnBrk="0" hangingPunct="1">
                        <a:spcAft>
                          <a:spcPts val="0"/>
                        </a:spcAft>
                        <a:buFont typeface="+mj-lt"/>
                        <a:buAutoNum type="arabicPeriod"/>
                      </a:pPr>
                      <a:r>
                        <a:rPr lang="zh-TW" sz="1600" kern="100" dirty="0" smtClean="0">
                          <a:solidFill>
                            <a:schemeClr val="tx1"/>
                          </a:solidFill>
                          <a:latin typeface="Times New Roman"/>
                          <a:ea typeface="標楷體"/>
                          <a:cs typeface="Times New Roman"/>
                        </a:rPr>
                        <a:t>能</a:t>
                      </a:r>
                      <a:r>
                        <a:rPr lang="zh-TW" sz="1600" kern="100" dirty="0">
                          <a:solidFill>
                            <a:schemeClr val="tx1"/>
                          </a:solidFill>
                          <a:latin typeface="Times New Roman"/>
                          <a:ea typeface="標楷體"/>
                          <a:cs typeface="Times New Roman"/>
                        </a:rPr>
                        <a:t>解決非例行性的量與實測</a:t>
                      </a:r>
                      <a:r>
                        <a:rPr lang="zh-TW" sz="1600" kern="100" dirty="0" smtClean="0">
                          <a:solidFill>
                            <a:schemeClr val="tx1"/>
                          </a:solidFill>
                          <a:latin typeface="Times New Roman"/>
                          <a:ea typeface="標楷體"/>
                          <a:cs typeface="Times New Roman"/>
                        </a:rPr>
                        <a:t>問題</a:t>
                      </a:r>
                      <a:r>
                        <a:rPr lang="zh-TW" altLang="en-US" sz="1600" kern="100" dirty="0" smtClean="0">
                          <a:solidFill>
                            <a:schemeClr val="tx1"/>
                          </a:solidFill>
                          <a:latin typeface="Times New Roman"/>
                          <a:ea typeface="標楷體"/>
                          <a:cs typeface="Times New Roman"/>
                        </a:rPr>
                        <a:t>。</a:t>
                      </a:r>
                      <a:endParaRPr lang="zh-TW" sz="1600" kern="100" dirty="0">
                        <a:solidFill>
                          <a:schemeClr val="tx1"/>
                        </a:solidFill>
                        <a:latin typeface="Times New Roman"/>
                        <a:ea typeface="標楷體"/>
                        <a:cs typeface="Times New Roman"/>
                      </a:endParaRPr>
                    </a:p>
                  </a:txBody>
                  <a:tcPr marL="63724" marR="6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77800" lvl="0" indent="-177800" algn="l" defTabSz="914400" rtl="0" eaLnBrk="1" latinLnBrk="0" hangingPunct="1">
                        <a:spcAft>
                          <a:spcPts val="0"/>
                        </a:spcAft>
                        <a:buFont typeface="+mj-lt"/>
                        <a:buAutoNum type="arabicPeriod"/>
                      </a:pPr>
                      <a:r>
                        <a:rPr lang="zh-TW" sz="1600" kern="100" dirty="0">
                          <a:latin typeface="Times New Roman"/>
                          <a:ea typeface="標楷體"/>
                          <a:cs typeface="Times New Roman"/>
                        </a:rPr>
                        <a:t>能</a:t>
                      </a:r>
                      <a:r>
                        <a:rPr lang="zh-TW" sz="1600" kern="100" dirty="0" smtClean="0">
                          <a:solidFill>
                            <a:schemeClr val="tx1"/>
                          </a:solidFill>
                          <a:latin typeface="Times New Roman"/>
                          <a:ea typeface="標楷體"/>
                          <a:cs typeface="Times New Roman"/>
                        </a:rPr>
                        <a:t>合理判斷生活中常見的大單位</a:t>
                      </a:r>
                    </a:p>
                    <a:p>
                      <a:pPr marL="177800" lvl="0" indent="-177800" algn="l" defTabSz="914400" rtl="0" eaLnBrk="1" latinLnBrk="0" hangingPunct="1">
                        <a:spcAft>
                          <a:spcPts val="0"/>
                        </a:spcAft>
                        <a:buFont typeface="+mj-lt"/>
                        <a:buAutoNum type="arabicPeriod"/>
                      </a:pPr>
                      <a:r>
                        <a:rPr lang="zh-TW" sz="1600" kern="100" dirty="0" smtClean="0">
                          <a:solidFill>
                            <a:schemeClr val="tx1"/>
                          </a:solidFill>
                          <a:latin typeface="Times New Roman"/>
                          <a:ea typeface="標楷體"/>
                          <a:cs typeface="Times New Roman"/>
                        </a:rPr>
                        <a:t>能做複名數與單名數的互換</a:t>
                      </a:r>
                    </a:p>
                    <a:p>
                      <a:pPr marL="177800" lvl="0" indent="-177800" algn="l" defTabSz="914400" rtl="0" eaLnBrk="1" latinLnBrk="0" hangingPunct="1">
                        <a:spcAft>
                          <a:spcPts val="0"/>
                        </a:spcAft>
                        <a:buFont typeface="+mj-lt"/>
                        <a:buAutoNum type="arabicPeriod"/>
                      </a:pPr>
                      <a:r>
                        <a:rPr lang="zh-TW" sz="1600" kern="100" dirty="0" smtClean="0">
                          <a:solidFill>
                            <a:schemeClr val="tx1"/>
                          </a:solidFill>
                          <a:latin typeface="Times New Roman"/>
                          <a:ea typeface="標楷體"/>
                          <a:cs typeface="Times New Roman"/>
                        </a:rPr>
                        <a:t>能做同名數的運算</a:t>
                      </a:r>
                    </a:p>
                    <a:p>
                      <a:pPr marL="177800" lvl="0" indent="-177800" algn="l" defTabSz="914400" rtl="0" eaLnBrk="1" latinLnBrk="0" hangingPunct="1">
                        <a:spcAft>
                          <a:spcPts val="0"/>
                        </a:spcAft>
                        <a:buFont typeface="+mj-lt"/>
                        <a:buAutoNum type="arabicPeriod"/>
                      </a:pPr>
                      <a:r>
                        <a:rPr lang="zh-TW" sz="1600" kern="100" dirty="0" smtClean="0">
                          <a:solidFill>
                            <a:schemeClr val="tx1"/>
                          </a:solidFill>
                          <a:latin typeface="Times New Roman"/>
                          <a:ea typeface="標楷體"/>
                          <a:cs typeface="Times New Roman"/>
                        </a:rPr>
                        <a:t>能解決例行性的量與實測問題</a:t>
                      </a:r>
                      <a:r>
                        <a:rPr lang="zh-TW" altLang="en-US" sz="1600" kern="100" dirty="0" smtClean="0">
                          <a:solidFill>
                            <a:schemeClr val="tx1"/>
                          </a:solidFill>
                          <a:latin typeface="Times New Roman"/>
                          <a:ea typeface="標楷體"/>
                          <a:cs typeface="Times New Roman"/>
                        </a:rPr>
                        <a:t>。</a:t>
                      </a:r>
                      <a:endParaRPr lang="zh-TW" sz="1600" kern="100" dirty="0" smtClean="0">
                        <a:solidFill>
                          <a:schemeClr val="tx1"/>
                        </a:solidFill>
                        <a:latin typeface="Times New Roman"/>
                        <a:ea typeface="標楷體"/>
                        <a:cs typeface="Times New Roman"/>
                      </a:endParaRPr>
                    </a:p>
                  </a:txBody>
                  <a:tcPr marL="63724" marR="6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US" sz="1600" kern="100" dirty="0">
                          <a:solidFill>
                            <a:srgbClr val="000000"/>
                          </a:solidFill>
                          <a:latin typeface="Times New Roman"/>
                          <a:ea typeface="標楷體"/>
                          <a:cs typeface="Times New Roman"/>
                        </a:rPr>
                        <a:t>1.</a:t>
                      </a:r>
                      <a:r>
                        <a:rPr lang="zh-TW" sz="1600" kern="100" dirty="0">
                          <a:latin typeface="Times New Roman"/>
                          <a:ea typeface="標楷體"/>
                          <a:cs typeface="Times New Roman"/>
                        </a:rPr>
                        <a:t>能做記憶性的單位換算或</a:t>
                      </a:r>
                      <a:r>
                        <a:rPr lang="zh-TW" sz="1600" kern="100" dirty="0" smtClean="0">
                          <a:latin typeface="Times New Roman"/>
                          <a:ea typeface="標楷體"/>
                          <a:cs typeface="Times New Roman"/>
                        </a:rPr>
                        <a:t>問題</a:t>
                      </a:r>
                      <a:r>
                        <a:rPr lang="zh-TW" altLang="en-US" sz="1600" kern="100" dirty="0" smtClean="0">
                          <a:latin typeface="Times New Roman"/>
                          <a:ea typeface="標楷體"/>
                          <a:cs typeface="Times New Roman"/>
                        </a:rPr>
                        <a:t>。</a:t>
                      </a:r>
                      <a:endParaRPr lang="zh-TW" sz="1600" kern="100" dirty="0">
                        <a:latin typeface="Calibri"/>
                        <a:ea typeface="新細明體"/>
                        <a:cs typeface="Times New Roman"/>
                      </a:endParaRPr>
                    </a:p>
                  </a:txBody>
                  <a:tcPr marL="63724" marR="6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600" kern="100" dirty="0" smtClean="0">
                          <a:latin typeface="Times New Roman"/>
                          <a:ea typeface="標楷體"/>
                          <a:cs typeface="Times New Roman"/>
                        </a:rPr>
                        <a:t>未達</a:t>
                      </a:r>
                      <a:r>
                        <a:rPr lang="en-US" altLang="zh-TW" sz="1600" kern="100" dirty="0" smtClean="0">
                          <a:latin typeface="Times New Roman"/>
                          <a:ea typeface="標楷體"/>
                          <a:cs typeface="Times New Roman"/>
                        </a:rPr>
                        <a:t>D</a:t>
                      </a:r>
                      <a:r>
                        <a:rPr lang="zh-TW" altLang="zh-TW" sz="1600" kern="100" dirty="0" smtClean="0">
                          <a:latin typeface="Times New Roman"/>
                          <a:ea typeface="標楷體"/>
                          <a:cs typeface="Times New Roman"/>
                        </a:rPr>
                        <a:t>級</a:t>
                      </a:r>
                      <a:endParaRPr lang="zh-TW" altLang="zh-TW" sz="1600" kern="100" dirty="0" smtClean="0">
                        <a:latin typeface="+mn-lt"/>
                        <a:ea typeface="+mn-ea"/>
                        <a:cs typeface="Times New Roman"/>
                      </a:endParaRPr>
                    </a:p>
                    <a:p>
                      <a:pPr algn="ctr">
                        <a:spcAft>
                          <a:spcPts val="0"/>
                        </a:spcAft>
                      </a:pPr>
                      <a:endParaRPr lang="en-US" sz="1600" kern="100" dirty="0">
                        <a:latin typeface="Times New Roman"/>
                        <a:ea typeface="標楷體"/>
                        <a:cs typeface="Times New Roman"/>
                      </a:endParaRPr>
                    </a:p>
                  </a:txBody>
                  <a:tcPr marL="63724" marR="63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73514">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kern="0" dirty="0" smtClean="0">
                          <a:latin typeface="Times New Roman"/>
                          <a:ea typeface="標楷體"/>
                          <a:cs typeface="Times New Roman"/>
                        </a:rPr>
                        <a:t>六年級</a:t>
                      </a:r>
                      <a:r>
                        <a:rPr lang="en-US" altLang="zh-TW" sz="1600" kern="0" dirty="0" smtClean="0">
                          <a:latin typeface="Times New Roman"/>
                          <a:ea typeface="標楷體"/>
                          <a:cs typeface="Times New Roman"/>
                        </a:rPr>
                        <a:t>-</a:t>
                      </a:r>
                      <a:r>
                        <a:rPr lang="zh-TW" altLang="zh-TW" sz="1600" kern="100" dirty="0" smtClean="0">
                          <a:latin typeface="Times New Roman"/>
                          <a:ea typeface="標楷體"/>
                          <a:cs typeface="Times New Roman"/>
                        </a:rPr>
                        <a:t>比例與速度</a:t>
                      </a:r>
                      <a:endParaRPr lang="zh-TW" altLang="zh-TW" sz="1600" kern="100" dirty="0" smtClean="0">
                        <a:latin typeface="Calibri"/>
                        <a:ea typeface="新細明體"/>
                        <a:cs typeface="Times New Roman"/>
                      </a:endParaRPr>
                    </a:p>
                    <a:p>
                      <a:pPr algn="ctr">
                        <a:spcAft>
                          <a:spcPts val="0"/>
                        </a:spcAft>
                      </a:pPr>
                      <a:endParaRPr lang="zh-TW" sz="1600" kern="100" dirty="0">
                        <a:latin typeface="Calibri"/>
                        <a:ea typeface="新細明體"/>
                        <a:cs typeface="Times New Roman"/>
                      </a:endParaRPr>
                    </a:p>
                  </a:txBody>
                  <a:tcPr marL="63724" marR="63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781273926"/>
                  </a:ext>
                </a:extLst>
              </a:tr>
            </a:tbl>
          </a:graphicData>
        </a:graphic>
      </p:graphicFrame>
      <p:sp>
        <p:nvSpPr>
          <p:cNvPr id="3" name="標題 2"/>
          <p:cNvSpPr>
            <a:spLocks noGrp="1"/>
          </p:cNvSpPr>
          <p:nvPr>
            <p:ph type="title"/>
          </p:nvPr>
        </p:nvSpPr>
        <p:spPr>
          <a:xfrm>
            <a:off x="628650" y="-171400"/>
            <a:ext cx="7886700" cy="1325563"/>
          </a:xfrm>
        </p:spPr>
        <p:txBody>
          <a:bodyPr/>
          <a:lstStyle/>
          <a:p>
            <a:pPr algn="ctr"/>
            <a:r>
              <a:rPr lang="zh-TW" altLang="en-US" dirty="0" smtClean="0"/>
              <a:t>專有名詞（續）</a:t>
            </a:r>
            <a:endParaRPr lang="zh-TW" altLang="en-US" dirty="0"/>
          </a:p>
        </p:txBody>
      </p:sp>
      <p:sp>
        <p:nvSpPr>
          <p:cNvPr id="2" name="投影片編號版面配置區 1"/>
          <p:cNvSpPr>
            <a:spLocks noGrp="1"/>
          </p:cNvSpPr>
          <p:nvPr>
            <p:ph type="sldNum" sz="quarter" idx="12"/>
          </p:nvPr>
        </p:nvSpPr>
        <p:spPr/>
        <p:txBody>
          <a:bodyPr/>
          <a:lstStyle/>
          <a:p>
            <a:pPr>
              <a:defRPr/>
            </a:pPr>
            <a:fld id="{75A8D895-E088-4440-9B3A-C9744F364B69}" type="slidenum">
              <a:rPr lang="es-ES" altLang="zh-TW" smtClean="0"/>
              <a:pPr>
                <a:defRPr/>
              </a:pPr>
              <a:t>22</a:t>
            </a:fld>
            <a:endParaRPr lang="es-ES" altLang="zh-TW"/>
          </a:p>
        </p:txBody>
      </p:sp>
      <p:grpSp>
        <p:nvGrpSpPr>
          <p:cNvPr id="21508" name="群組 2"/>
          <p:cNvGrpSpPr>
            <a:grpSpLocks/>
          </p:cNvGrpSpPr>
          <p:nvPr/>
        </p:nvGrpSpPr>
        <p:grpSpPr bwMode="auto">
          <a:xfrm>
            <a:off x="30162" y="332656"/>
            <a:ext cx="1655763" cy="6186488"/>
            <a:chOff x="8758" y="839788"/>
            <a:chExt cx="1655925" cy="6186592"/>
          </a:xfrm>
        </p:grpSpPr>
        <p:sp>
          <p:nvSpPr>
            <p:cNvPr id="32" name="矩形 31"/>
            <p:cNvSpPr/>
            <p:nvPr/>
          </p:nvSpPr>
          <p:spPr bwMode="auto">
            <a:xfrm>
              <a:off x="8759" y="839788"/>
              <a:ext cx="1655924" cy="792176"/>
            </a:xfrm>
            <a:prstGeom prst="rect">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zh-TW" altLang="en-US" sz="2800" b="1" dirty="0">
                  <a:solidFill>
                    <a:srgbClr val="7030A0"/>
                  </a:solidFill>
                  <a:latin typeface="微軟正黑體" panose="020B0604030504040204" pitchFamily="34" charset="-120"/>
                  <a:ea typeface="微軟正黑體" panose="020B0604030504040204" pitchFamily="34" charset="-120"/>
                </a:rPr>
                <a:t>內容標準</a:t>
              </a:r>
            </a:p>
          </p:txBody>
        </p:sp>
        <p:sp>
          <p:nvSpPr>
            <p:cNvPr id="33" name="矩形 32"/>
            <p:cNvSpPr/>
            <p:nvPr/>
          </p:nvSpPr>
          <p:spPr bwMode="auto">
            <a:xfrm>
              <a:off x="8758" y="1963758"/>
              <a:ext cx="1481478" cy="5062622"/>
            </a:xfrm>
            <a:prstGeom prst="rect">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latin typeface="微軟正黑體" panose="020B0604030504040204" pitchFamily="34" charset="-120"/>
                <a:ea typeface="微軟正黑體" panose="020B0604030504040204" pitchFamily="34" charset="-120"/>
              </a:endParaRPr>
            </a:p>
          </p:txBody>
        </p:sp>
        <p:sp>
          <p:nvSpPr>
            <p:cNvPr id="34" name="向下箭號 33"/>
            <p:cNvSpPr/>
            <p:nvPr/>
          </p:nvSpPr>
          <p:spPr bwMode="auto">
            <a:xfrm>
              <a:off x="137359" y="1663715"/>
              <a:ext cx="287366" cy="288930"/>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srgbClr val="FFFFFF"/>
                </a:solidFill>
                <a:latin typeface="微軟正黑體" panose="020B0604030504040204" pitchFamily="34" charset="-120"/>
                <a:ea typeface="微軟正黑體" panose="020B0604030504040204" pitchFamily="34" charset="-120"/>
              </a:endParaRPr>
            </a:p>
          </p:txBody>
        </p:sp>
      </p:grpSp>
      <p:sp>
        <p:nvSpPr>
          <p:cNvPr id="14347" name="矩形 5"/>
          <p:cNvSpPr>
            <a:spLocks noChangeArrowheads="1"/>
          </p:cNvSpPr>
          <p:nvPr/>
        </p:nvSpPr>
        <p:spPr bwMode="auto">
          <a:xfrm>
            <a:off x="2699792" y="908720"/>
            <a:ext cx="3409950" cy="369887"/>
          </a:xfrm>
          <a:prstGeom prst="rect">
            <a:avLst/>
          </a:prstGeom>
          <a:solidFill>
            <a:srgbClr val="FF0000"/>
          </a:solidFill>
          <a:ln w="9525">
            <a:no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A-E</a:t>
            </a: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 五個表現等級</a:t>
            </a:r>
          </a:p>
        </p:txBody>
      </p:sp>
      <p:grpSp>
        <p:nvGrpSpPr>
          <p:cNvPr id="9" name="群組 8"/>
          <p:cNvGrpSpPr>
            <a:grpSpLocks/>
          </p:cNvGrpSpPr>
          <p:nvPr/>
        </p:nvGrpSpPr>
        <p:grpSpPr bwMode="auto">
          <a:xfrm>
            <a:off x="1602488" y="399332"/>
            <a:ext cx="7489974" cy="6169359"/>
            <a:chOff x="1608600" y="80491"/>
            <a:chExt cx="7488566" cy="6387001"/>
          </a:xfrm>
        </p:grpSpPr>
        <p:sp>
          <p:nvSpPr>
            <p:cNvPr id="46" name="矩形 45"/>
            <p:cNvSpPr/>
            <p:nvPr/>
          </p:nvSpPr>
          <p:spPr bwMode="auto">
            <a:xfrm>
              <a:off x="1608600" y="1773646"/>
              <a:ext cx="7488566" cy="4693846"/>
            </a:xfrm>
            <a:prstGeom prst="rect">
              <a:avLst/>
            </a:prstGeom>
            <a:noFill/>
            <a:ln w="57150">
              <a:solidFill>
                <a:srgbClr val="0000FF"/>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latin typeface="微軟正黑體" panose="020B0604030504040204" pitchFamily="34" charset="-120"/>
                <a:ea typeface="微軟正黑體" panose="020B0604030504040204" pitchFamily="34" charset="-120"/>
              </a:endParaRPr>
            </a:p>
          </p:txBody>
        </p:sp>
        <p:sp>
          <p:nvSpPr>
            <p:cNvPr id="48" name="矩形 47"/>
            <p:cNvSpPr/>
            <p:nvPr/>
          </p:nvSpPr>
          <p:spPr bwMode="auto">
            <a:xfrm>
              <a:off x="7337697" y="80491"/>
              <a:ext cx="1720526" cy="719855"/>
            </a:xfrm>
            <a:prstGeom prst="rect">
              <a:avLst/>
            </a:prstGeom>
            <a:noFill/>
            <a:ln w="57150">
              <a:solidFill>
                <a:srgbClr val="0000FF"/>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zh-TW" altLang="en-US" sz="2800" b="1" dirty="0">
                  <a:solidFill>
                    <a:srgbClr val="0000FF"/>
                  </a:solidFill>
                  <a:latin typeface="微軟正黑體" panose="020B0604030504040204" pitchFamily="34" charset="-120"/>
                  <a:ea typeface="微軟正黑體" panose="020B0604030504040204" pitchFamily="34" charset="-120"/>
                </a:rPr>
                <a:t>表現標準</a:t>
              </a:r>
            </a:p>
          </p:txBody>
        </p:sp>
        <p:sp>
          <p:nvSpPr>
            <p:cNvPr id="47" name="向下箭號 46"/>
            <p:cNvSpPr/>
            <p:nvPr/>
          </p:nvSpPr>
          <p:spPr bwMode="auto">
            <a:xfrm rot="2758878">
              <a:off x="6805054" y="661189"/>
              <a:ext cx="285970" cy="1188813"/>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srgbClr val="FFFFFF"/>
                </a:solidFill>
                <a:latin typeface="微軟正黑體" panose="020B0604030504040204" pitchFamily="34" charset="-120"/>
                <a:ea typeface="微軟正黑體" panose="020B0604030504040204" pitchFamily="34" charset="-120"/>
              </a:endParaRPr>
            </a:p>
          </p:txBody>
        </p:sp>
      </p:grpSp>
      <p:sp>
        <p:nvSpPr>
          <p:cNvPr id="24" name="矩形 1"/>
          <p:cNvSpPr>
            <a:spLocks noChangeArrowheads="1"/>
          </p:cNvSpPr>
          <p:nvPr/>
        </p:nvSpPr>
        <p:spPr bwMode="auto">
          <a:xfrm>
            <a:off x="1927516" y="1776082"/>
            <a:ext cx="772275" cy="229196"/>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sp>
        <p:nvSpPr>
          <p:cNvPr id="25" name="矩形 1"/>
          <p:cNvSpPr>
            <a:spLocks noChangeArrowheads="1"/>
          </p:cNvSpPr>
          <p:nvPr/>
        </p:nvSpPr>
        <p:spPr bwMode="auto">
          <a:xfrm>
            <a:off x="3515210" y="1776082"/>
            <a:ext cx="765117" cy="206935"/>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sp>
        <p:nvSpPr>
          <p:cNvPr id="22" name="矩形 1"/>
          <p:cNvSpPr>
            <a:spLocks noChangeArrowheads="1"/>
          </p:cNvSpPr>
          <p:nvPr/>
        </p:nvSpPr>
        <p:spPr bwMode="auto">
          <a:xfrm>
            <a:off x="5407794" y="1761408"/>
            <a:ext cx="765117" cy="206935"/>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sp>
        <p:nvSpPr>
          <p:cNvPr id="23" name="矩形 1"/>
          <p:cNvSpPr>
            <a:spLocks noChangeArrowheads="1"/>
          </p:cNvSpPr>
          <p:nvPr/>
        </p:nvSpPr>
        <p:spPr bwMode="auto">
          <a:xfrm>
            <a:off x="7225773" y="1761408"/>
            <a:ext cx="875240" cy="206935"/>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sp>
        <p:nvSpPr>
          <p:cNvPr id="29" name="矩形 1"/>
          <p:cNvSpPr>
            <a:spLocks noChangeArrowheads="1"/>
          </p:cNvSpPr>
          <p:nvPr/>
        </p:nvSpPr>
        <p:spPr bwMode="auto">
          <a:xfrm>
            <a:off x="8312016" y="1792796"/>
            <a:ext cx="728432" cy="190222"/>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zh-TW" altLang="en-US"/>
          </a:p>
        </p:txBody>
      </p:sp>
    </p:spTree>
    <p:extLst>
      <p:ext uri="{BB962C8B-B14F-4D97-AF65-F5344CB8AC3E}">
        <p14:creationId xmlns:p14="http://schemas.microsoft.com/office/powerpoint/2010/main" val="1676099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P spid="24" grpId="0" animBg="1"/>
      <p:bldP spid="25" grpId="0" animBg="1"/>
      <p:bldP spid="22" grpId="0" animBg="1"/>
      <p:bldP spid="23"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p:txBody>
          <a:bodyPr/>
          <a:lstStyle/>
          <a:p>
            <a:pPr algn="ctr" eaLnBrk="1" hangingPunct="1"/>
            <a:r>
              <a:rPr lang="zh-TW" altLang="en-US" sz="4800" dirty="0" smtClean="0">
                <a:latin typeface="微軟正黑體" panose="020B0604030504040204" pitchFamily="34" charset="-120"/>
                <a:ea typeface="微軟正黑體" panose="020B0604030504040204" pitchFamily="34" charset="-120"/>
              </a:rPr>
              <a:t>完整的評量紀錄</a:t>
            </a:r>
          </a:p>
        </p:txBody>
      </p:sp>
      <p:sp>
        <p:nvSpPr>
          <p:cNvPr id="14339" name="內容版面配置區 2"/>
          <p:cNvSpPr>
            <a:spLocks noGrp="1"/>
          </p:cNvSpPr>
          <p:nvPr>
            <p:ph idx="1"/>
          </p:nvPr>
        </p:nvSpPr>
        <p:spPr/>
        <p:txBody>
          <a:bodyPr>
            <a:normAutofit fontScale="92500" lnSpcReduction="10000"/>
          </a:bodyPr>
          <a:lstStyle/>
          <a:p>
            <a:pPr marL="901700" lvl="1" indent="-630238" algn="just" eaLnBrk="1" hangingPunct="1">
              <a:lnSpc>
                <a:spcPct val="100000"/>
              </a:lnSpc>
              <a:spcBef>
                <a:spcPts val="1200"/>
              </a:spcBef>
              <a:buFont typeface="Wingdings" panose="05000000000000000000" pitchFamily="2" charset="2"/>
              <a:buChar char="u"/>
              <a:defRPr/>
            </a:pPr>
            <a:r>
              <a:rPr lang="zh-TW" altLang="en-US" sz="3200" b="1" dirty="0" smtClean="0">
                <a:latin typeface="微軟正黑體" panose="020B0604030504040204" pitchFamily="34" charset="-120"/>
                <a:ea typeface="微軟正黑體" panose="020B0604030504040204" pitchFamily="34" charset="-120"/>
              </a:rPr>
              <a:t>施測用的評量工具</a:t>
            </a:r>
            <a:endParaRPr lang="en-US" altLang="zh-TW" sz="3200" b="1" dirty="0" smtClean="0">
              <a:latin typeface="微軟正黑體" panose="020B0604030504040204" pitchFamily="34" charset="-120"/>
              <a:ea typeface="微軟正黑體" panose="020B0604030504040204" pitchFamily="34" charset="-120"/>
            </a:endParaRPr>
          </a:p>
          <a:p>
            <a:pPr marL="901700" lvl="1" indent="-630238" algn="just" eaLnBrk="1" hangingPunct="1">
              <a:lnSpc>
                <a:spcPct val="100000"/>
              </a:lnSpc>
              <a:spcBef>
                <a:spcPts val="1200"/>
              </a:spcBef>
              <a:buFont typeface="Wingdings" panose="05000000000000000000" pitchFamily="2" charset="2"/>
              <a:buChar char="u"/>
              <a:defRPr/>
            </a:pPr>
            <a:r>
              <a:rPr lang="zh-TW" altLang="en-US" sz="3200" b="1" dirty="0" smtClean="0">
                <a:latin typeface="微軟正黑體" panose="020B0604030504040204" pitchFamily="34" charset="-120"/>
                <a:ea typeface="微軟正黑體" panose="020B0604030504040204" pitchFamily="34" charset="-120"/>
              </a:rPr>
              <a:t>評量目標</a:t>
            </a:r>
            <a:endParaRPr lang="en-US" altLang="zh-TW" sz="3200" b="1" dirty="0" smtClean="0">
              <a:latin typeface="微軟正黑體" panose="020B0604030504040204" pitchFamily="34" charset="-120"/>
              <a:ea typeface="微軟正黑體" panose="020B0604030504040204" pitchFamily="34" charset="-120"/>
            </a:endParaRPr>
          </a:p>
          <a:p>
            <a:pPr marL="901700" lvl="1" indent="-630238" algn="just" eaLnBrk="1" hangingPunct="1">
              <a:lnSpc>
                <a:spcPct val="100000"/>
              </a:lnSpc>
              <a:spcBef>
                <a:spcPts val="1200"/>
              </a:spcBef>
              <a:buFont typeface="Wingdings" panose="05000000000000000000" pitchFamily="2" charset="2"/>
              <a:buChar char="u"/>
              <a:defRPr/>
            </a:pPr>
            <a:r>
              <a:rPr lang="zh-TW" altLang="en-US" sz="3200" dirty="0" smtClean="0">
                <a:latin typeface="微軟正黑體" panose="020B0604030504040204" pitchFamily="34" charset="-120"/>
                <a:ea typeface="微軟正黑體" panose="020B0604030504040204" pitchFamily="34" charset="-120"/>
              </a:rPr>
              <a:t>對應的</a:t>
            </a:r>
            <a:r>
              <a:rPr lang="zh-TW" altLang="en-US" sz="3200" b="1" dirty="0" smtClean="0">
                <a:latin typeface="微軟正黑體" panose="020B0604030504040204" pitchFamily="34" charset="-120"/>
                <a:ea typeface="微軟正黑體" panose="020B0604030504040204" pitchFamily="34" charset="-120"/>
              </a:rPr>
              <a:t>內容標準</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(content standards)</a:t>
            </a:r>
          </a:p>
          <a:p>
            <a:pPr marL="901700" lvl="1" indent="-630238" algn="just" eaLnBrk="1" hangingPunct="1">
              <a:lnSpc>
                <a:spcPct val="100000"/>
              </a:lnSpc>
              <a:spcBef>
                <a:spcPts val="1200"/>
              </a:spcBef>
              <a:buFont typeface="Wingdings" panose="05000000000000000000" pitchFamily="2" charset="2"/>
              <a:buChar char="u"/>
              <a:defRPr/>
            </a:pPr>
            <a:r>
              <a:rPr lang="zh-TW" altLang="en-US" sz="3200" dirty="0" smtClean="0">
                <a:latin typeface="微軟正黑體" panose="020B0604030504040204" pitchFamily="34" charset="-120"/>
                <a:ea typeface="微軟正黑體" panose="020B0604030504040204" pitchFamily="34" charset="-120"/>
              </a:rPr>
              <a:t>對應的</a:t>
            </a:r>
            <a:r>
              <a:rPr lang="zh-TW" altLang="en-US" sz="3200" b="1" dirty="0" smtClean="0">
                <a:latin typeface="微軟正黑體" panose="020B0604030504040204" pitchFamily="34" charset="-120"/>
                <a:ea typeface="微軟正黑體" panose="020B0604030504040204" pitchFamily="34" charset="-120"/>
              </a:rPr>
              <a:t>表現標準</a:t>
            </a:r>
            <a:r>
              <a:rPr lang="en-US" altLang="zh-TW" sz="2400" b="1" dirty="0" smtClean="0">
                <a:latin typeface="微軟正黑體" panose="020B0604030504040204" pitchFamily="34" charset="-120"/>
                <a:ea typeface="微軟正黑體" panose="020B0604030504040204" pitchFamily="34" charset="-120"/>
              </a:rPr>
              <a:t>(performance standards)</a:t>
            </a:r>
          </a:p>
          <a:p>
            <a:pPr marL="901700" lvl="1" indent="-630238" algn="just" eaLnBrk="1" hangingPunct="1">
              <a:lnSpc>
                <a:spcPct val="100000"/>
              </a:lnSpc>
              <a:spcBef>
                <a:spcPts val="1200"/>
              </a:spcBef>
              <a:buFont typeface="Wingdings" panose="05000000000000000000" pitchFamily="2" charset="2"/>
              <a:buChar char="u"/>
              <a:defRPr/>
            </a:pPr>
            <a:r>
              <a:rPr lang="zh-TW" altLang="en-US" sz="3200" dirty="0" smtClean="0">
                <a:latin typeface="微軟正黑體" panose="020B0604030504040204" pitchFamily="34" charset="-120"/>
                <a:ea typeface="微軟正黑體" panose="020B0604030504040204" pitchFamily="34" charset="-120"/>
              </a:rPr>
              <a:t>可以評量到的</a:t>
            </a:r>
            <a:r>
              <a:rPr lang="zh-TW" altLang="en-US" sz="3200" b="1" dirty="0" smtClean="0">
                <a:latin typeface="微軟正黑體" panose="020B0604030504040204" pitchFamily="34" charset="-120"/>
                <a:ea typeface="微軟正黑體" panose="020B0604030504040204" pitchFamily="34" charset="-120"/>
              </a:rPr>
              <a:t>表現</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能力</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等級描述</a:t>
            </a:r>
            <a:r>
              <a:rPr lang="en-US" altLang="zh-TW" sz="2400" b="1" dirty="0" smtClean="0">
                <a:latin typeface="微軟正黑體" panose="020B0604030504040204" pitchFamily="34" charset="-120"/>
                <a:ea typeface="微軟正黑體" panose="020B0604030504040204" pitchFamily="34" charset="-120"/>
              </a:rPr>
              <a:t>(PLD)</a:t>
            </a:r>
          </a:p>
          <a:p>
            <a:pPr marL="901700" lvl="1" indent="-630238" algn="just" eaLnBrk="1" hangingPunct="1">
              <a:lnSpc>
                <a:spcPct val="100000"/>
              </a:lnSpc>
              <a:spcBef>
                <a:spcPts val="1200"/>
              </a:spcBef>
              <a:buFont typeface="Wingdings" panose="05000000000000000000" pitchFamily="2" charset="2"/>
              <a:buChar char="u"/>
              <a:defRPr/>
            </a:pPr>
            <a:r>
              <a:rPr lang="zh-TW" altLang="en-US" sz="3200" b="1" dirty="0" smtClean="0">
                <a:latin typeface="微軟正黑體" panose="020B0604030504040204" pitchFamily="34" charset="-120"/>
                <a:ea typeface="微軟正黑體" panose="020B0604030504040204" pitchFamily="34" charset="-120"/>
              </a:rPr>
              <a:t>評分指引</a:t>
            </a:r>
            <a:r>
              <a:rPr lang="en-US" altLang="zh-TW" sz="2400" b="1" dirty="0" smtClean="0">
                <a:latin typeface="微軟正黑體" panose="020B0604030504040204" pitchFamily="34" charset="-120"/>
                <a:ea typeface="微軟正黑體" panose="020B0604030504040204" pitchFamily="34" charset="-120"/>
              </a:rPr>
              <a:t>(rubrics)</a:t>
            </a:r>
            <a:r>
              <a:rPr lang="zh-TW" altLang="en-US" sz="2400" b="1" dirty="0" smtClean="0">
                <a:latin typeface="微軟正黑體" panose="020B0604030504040204" pitchFamily="34" charset="-120"/>
                <a:ea typeface="微軟正黑體" panose="020B0604030504040204" pitchFamily="34" charset="-120"/>
              </a:rPr>
              <a:t> </a:t>
            </a:r>
            <a:endParaRPr lang="en-US" altLang="zh-TW" sz="2400" b="1" dirty="0" smtClean="0">
              <a:latin typeface="微軟正黑體" panose="020B0604030504040204" pitchFamily="34" charset="-120"/>
              <a:ea typeface="微軟正黑體" panose="020B0604030504040204" pitchFamily="34" charset="-120"/>
            </a:endParaRPr>
          </a:p>
          <a:p>
            <a:pPr marL="901700" lvl="1" indent="-630238" algn="just" eaLnBrk="1" hangingPunct="1">
              <a:lnSpc>
                <a:spcPct val="100000"/>
              </a:lnSpc>
              <a:spcBef>
                <a:spcPts val="1200"/>
              </a:spcBef>
              <a:buFont typeface="Arial" panose="020B0604020202020204" pitchFamily="34" charset="0"/>
              <a:buNone/>
              <a:defRPr/>
            </a:pPr>
            <a:r>
              <a:rPr lang="zh-TW" altLang="en-US" sz="2400" b="1" dirty="0" smtClean="0">
                <a:latin typeface="微軟正黑體" panose="020B0604030504040204" pitchFamily="34" charset="-120"/>
                <a:ea typeface="微軟正黑體" panose="020B0604030504040204" pitchFamily="34" charset="-120"/>
              </a:rPr>
              <a:t>        </a:t>
            </a:r>
            <a:r>
              <a:rPr lang="en-US" altLang="zh-TW" sz="3200" b="1" dirty="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最好含</a:t>
            </a:r>
            <a:r>
              <a:rPr lang="zh-TW" altLang="en-US" sz="3200" b="1" dirty="0">
                <a:latin typeface="微軟正黑體" panose="020B0604030504040204" pitchFamily="34" charset="-120"/>
                <a:ea typeface="微軟正黑體" panose="020B0604030504040204" pitchFamily="34" charset="-120"/>
              </a:rPr>
              <a:t>參考答案</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範例及評等</a:t>
            </a:r>
            <a:r>
              <a:rPr lang="zh-TW" altLang="en-US" sz="3200" b="1" dirty="0" smtClean="0">
                <a:latin typeface="微軟正黑體" panose="020B0604030504040204" pitchFamily="34" charset="-120"/>
                <a:ea typeface="微軟正黑體" panose="020B0604030504040204" pitchFamily="34" charset="-120"/>
              </a:rPr>
              <a:t>說明</a:t>
            </a:r>
            <a:r>
              <a:rPr lang="en-US" altLang="zh-TW" sz="3200" b="1" dirty="0" smtClean="0">
                <a:latin typeface="微軟正黑體" panose="020B0604030504040204" pitchFamily="34" charset="-120"/>
                <a:ea typeface="微軟正黑體" panose="020B0604030504040204" pitchFamily="34" charset="-120"/>
              </a:rPr>
              <a:t>)</a:t>
            </a:r>
            <a:endParaRPr lang="zh-TW" altLang="en-US" sz="3200" b="1" dirty="0">
              <a:latin typeface="微軟正黑體" panose="020B0604030504040204" pitchFamily="34" charset="-120"/>
              <a:ea typeface="微軟正黑體" panose="020B0604030504040204" pitchFamily="34" charset="-120"/>
            </a:endParaRPr>
          </a:p>
          <a:p>
            <a:pPr marL="901700" lvl="1" indent="-630238" algn="just" eaLnBrk="1" hangingPunct="1">
              <a:lnSpc>
                <a:spcPct val="100000"/>
              </a:lnSpc>
              <a:spcBef>
                <a:spcPts val="1200"/>
              </a:spcBef>
              <a:buFont typeface="Wingdings" panose="05000000000000000000" pitchFamily="2" charset="2"/>
              <a:buChar char="u"/>
              <a:defRPr/>
            </a:pPr>
            <a:r>
              <a:rPr lang="zh-TW" altLang="en-US" sz="3200" b="1" dirty="0" smtClean="0">
                <a:latin typeface="微軟正黑體" panose="020B0604030504040204" pitchFamily="34" charset="-120"/>
                <a:ea typeface="微軟正黑體" panose="020B0604030504040204" pitchFamily="34" charset="-120"/>
              </a:rPr>
              <a:t>學生作答反應</a:t>
            </a:r>
            <a:endParaRPr lang="zh-TW" altLang="en-US" sz="3600" dirty="0" smtClean="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6A221121-4D24-456E-8BB8-8B90D376C127}" type="slidenum">
              <a:rPr lang="es-ES" altLang="zh-TW" smtClean="0"/>
              <a:pPr>
                <a:defRPr/>
              </a:pPr>
              <a:t>23</a:t>
            </a:fld>
            <a:endParaRPr lang="es-ES" altLang="zh-TW"/>
          </a:p>
        </p:txBody>
      </p:sp>
    </p:spTree>
    <p:extLst>
      <p:ext uri="{BB962C8B-B14F-4D97-AF65-F5344CB8AC3E}">
        <p14:creationId xmlns:p14="http://schemas.microsoft.com/office/powerpoint/2010/main" val="94346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弧形箭號 (左彎) 9"/>
          <p:cNvSpPr/>
          <p:nvPr/>
        </p:nvSpPr>
        <p:spPr>
          <a:xfrm rot="10800000">
            <a:off x="347663" y="1427262"/>
            <a:ext cx="1517650" cy="4759325"/>
          </a:xfrm>
          <a:prstGeom prst="curvedLeftArrow">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zh-TW" altLang="en-US">
              <a:solidFill>
                <a:schemeClr val="tx1"/>
              </a:solidFill>
              <a:latin typeface="微軟正黑體" panose="020B0604030504040204" pitchFamily="34" charset="-120"/>
              <a:ea typeface="微軟正黑體" panose="020B0604030504040204" pitchFamily="34" charset="-120"/>
            </a:endParaRPr>
          </a:p>
        </p:txBody>
      </p:sp>
      <p:graphicFrame>
        <p:nvGraphicFramePr>
          <p:cNvPr id="6" name="內容版面配置區 4"/>
          <p:cNvGraphicFramePr>
            <a:graphicFrameLocks/>
          </p:cNvGraphicFramePr>
          <p:nvPr>
            <p:extLst>
              <p:ext uri="{D42A27DB-BD31-4B8C-83A1-F6EECF244321}">
                <p14:modId xmlns:p14="http://schemas.microsoft.com/office/powerpoint/2010/main" val="1506848658"/>
              </p:ext>
            </p:extLst>
          </p:nvPr>
        </p:nvGraphicFramePr>
        <p:xfrm>
          <a:off x="2286626" y="1190625"/>
          <a:ext cx="4898121" cy="3845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圓角矩形 16"/>
          <p:cNvSpPr/>
          <p:nvPr/>
        </p:nvSpPr>
        <p:spPr>
          <a:xfrm>
            <a:off x="1547813" y="255588"/>
            <a:ext cx="6048375" cy="792162"/>
          </a:xfrm>
          <a:prstGeom prst="roundRect">
            <a:avLst/>
          </a:prstGeom>
          <a:gradFill>
            <a:gsLst>
              <a:gs pos="0">
                <a:srgbClr val="5E9EFF"/>
              </a:gs>
              <a:gs pos="39999">
                <a:srgbClr val="85C2FF"/>
              </a:gs>
              <a:gs pos="70000">
                <a:srgbClr val="C4D6EB"/>
              </a:gs>
              <a:gs pos="100000">
                <a:srgbClr val="FFEBFA"/>
              </a:gs>
            </a:gsLst>
            <a:lin ang="16200000" scaled="0"/>
          </a:gra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TW" altLang="en-US" sz="3600" b="1" dirty="0">
                <a:latin typeface="微軟正黑體" panose="020B0604030504040204" pitchFamily="34" charset="-120"/>
                <a:ea typeface="微軟正黑體" panose="020B0604030504040204" pitchFamily="34" charset="-120"/>
              </a:rPr>
              <a:t>教學 評量 </a:t>
            </a:r>
            <a:r>
              <a:rPr lang="zh-TW" altLang="en-US" sz="3600" b="1" dirty="0">
                <a:solidFill>
                  <a:srgbClr val="FF0000"/>
                </a:solidFill>
                <a:latin typeface="微軟正黑體" panose="020B0604030504040204" pitchFamily="34" charset="-120"/>
                <a:ea typeface="微軟正黑體" panose="020B0604030504040204" pitchFamily="34" charset="-120"/>
              </a:rPr>
              <a:t>評量標準</a:t>
            </a:r>
          </a:p>
        </p:txBody>
      </p:sp>
      <p:sp>
        <p:nvSpPr>
          <p:cNvPr id="18" name="圓角矩形 17"/>
          <p:cNvSpPr/>
          <p:nvPr/>
        </p:nvSpPr>
        <p:spPr>
          <a:xfrm>
            <a:off x="2246313" y="5039096"/>
            <a:ext cx="5348287" cy="1408113"/>
          </a:xfrm>
          <a:prstGeom prst="roundRect">
            <a:avLst/>
          </a:prstGeom>
          <a:gradFill>
            <a:gsLst>
              <a:gs pos="0">
                <a:srgbClr val="5E9EFF"/>
              </a:gs>
              <a:gs pos="39999">
                <a:srgbClr val="85C2FF"/>
              </a:gs>
              <a:gs pos="70000">
                <a:srgbClr val="C4D6EB"/>
              </a:gs>
              <a:gs pos="100000">
                <a:srgbClr val="FFEBFA"/>
              </a:gs>
            </a:gsLst>
            <a:lin ang="16200000" scaled="0"/>
          </a:gradFill>
          <a:ln w="38100">
            <a:solidFill>
              <a:srgbClr val="FF000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TW" altLang="en-US" sz="3600" b="1" dirty="0">
                <a:solidFill>
                  <a:schemeClr val="tx1"/>
                </a:solidFill>
                <a:latin typeface="微軟正黑體" panose="020B0604030504040204" pitchFamily="34" charset="-120"/>
                <a:ea typeface="微軟正黑體" panose="020B0604030504040204" pitchFamily="34" charset="-120"/>
              </a:rPr>
              <a:t>表現</a:t>
            </a:r>
            <a:r>
              <a:rPr lang="zh-TW" altLang="en-US" sz="3600" b="1" dirty="0" smtClean="0">
                <a:solidFill>
                  <a:schemeClr val="tx1"/>
                </a:solidFill>
                <a:latin typeface="微軟正黑體" panose="020B0604030504040204" pitchFamily="34" charset="-120"/>
                <a:ea typeface="微軟正黑體" panose="020B0604030504040204" pitchFamily="34" charset="-120"/>
              </a:rPr>
              <a:t>標準</a:t>
            </a:r>
            <a:r>
              <a:rPr lang="en-US" altLang="zh-TW" sz="3600" b="1" dirty="0">
                <a:solidFill>
                  <a:schemeClr val="tx1"/>
                </a:solidFill>
                <a:latin typeface="微軟正黑體" panose="020B0604030504040204" pitchFamily="34" charset="-120"/>
                <a:ea typeface="微軟正黑體" panose="020B0604030504040204" pitchFamily="34" charset="-120"/>
              </a:rPr>
              <a:t>+</a:t>
            </a:r>
            <a:r>
              <a:rPr lang="zh-TW" altLang="en-US" sz="3600" b="1" dirty="0" smtClean="0">
                <a:solidFill>
                  <a:schemeClr val="tx1"/>
                </a:solidFill>
                <a:latin typeface="微軟正黑體" panose="020B0604030504040204" pitchFamily="34" charset="-120"/>
                <a:ea typeface="微軟正黑體" panose="020B0604030504040204" pitchFamily="34" charset="-120"/>
              </a:rPr>
              <a:t>內容標準</a:t>
            </a:r>
            <a:r>
              <a:rPr lang="en-US" altLang="zh-TW" sz="3600" b="1" dirty="0" smtClean="0">
                <a:solidFill>
                  <a:schemeClr val="tx1"/>
                </a:solidFill>
                <a:latin typeface="微軟正黑體" panose="020B0604030504040204" pitchFamily="34" charset="-120"/>
                <a:ea typeface="微軟正黑體" panose="020B0604030504040204" pitchFamily="34" charset="-120"/>
              </a:rPr>
              <a:t> </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TW" altLang="en-US" sz="3600" b="1" dirty="0">
              <a:solidFill>
                <a:schemeClr val="tx1"/>
              </a:solidFill>
              <a:latin typeface="微軟正黑體" panose="020B0604030504040204" pitchFamily="34" charset="-120"/>
              <a:ea typeface="微軟正黑體" panose="020B0604030504040204" pitchFamily="34" charset="-120"/>
            </a:endParaRPr>
          </a:p>
          <a:p>
            <a:pPr algn="ctr">
              <a:defRPr/>
            </a:pPr>
            <a:r>
              <a:rPr lang="zh-TW" altLang="en-US" sz="3600" b="1" dirty="0">
                <a:solidFill>
                  <a:schemeClr val="tx1"/>
                </a:solidFill>
                <a:latin typeface="微軟正黑體" panose="020B0604030504040204" pitchFamily="34" charset="-120"/>
                <a:ea typeface="微軟正黑體" panose="020B0604030504040204" pitchFamily="34" charset="-120"/>
              </a:rPr>
              <a:t>     </a:t>
            </a:r>
            <a:r>
              <a:rPr lang="zh-TW" altLang="en-US" sz="3600" b="1" dirty="0">
                <a:solidFill>
                  <a:srgbClr val="FF0000"/>
                </a:solidFill>
                <a:latin typeface="微軟正黑體" panose="020B0604030504040204" pitchFamily="34" charset="-120"/>
                <a:ea typeface="微軟正黑體" panose="020B0604030504040204" pitchFamily="34" charset="-120"/>
              </a:rPr>
              <a:t>評量標準</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依據課綱</a:t>
            </a:r>
            <a:r>
              <a:rPr lang="en-US" altLang="zh-TW" sz="2000" dirty="0">
                <a:solidFill>
                  <a:srgbClr val="FF0000"/>
                </a:solidFill>
                <a:latin typeface="微軟正黑體" panose="020B0604030504040204" pitchFamily="34" charset="-120"/>
                <a:ea typeface="微軟正黑體" panose="020B0604030504040204" pitchFamily="34" charset="-120"/>
              </a:rPr>
              <a:t>)</a:t>
            </a:r>
            <a:endParaRPr lang="en-US"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19" name="文字方塊 18"/>
          <p:cNvSpPr txBox="1">
            <a:spLocks noChangeArrowheads="1"/>
          </p:cNvSpPr>
          <p:nvPr/>
        </p:nvSpPr>
        <p:spPr bwMode="auto">
          <a:xfrm>
            <a:off x="5702175" y="1698724"/>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TW" altLang="en-US" sz="2000" b="1" dirty="0">
                <a:solidFill>
                  <a:srgbClr val="FF0000"/>
                </a:solidFill>
                <a:latin typeface="微軟正黑體" panose="020B0604030504040204" pitchFamily="34" charset="-120"/>
                <a:ea typeface="微軟正黑體" panose="020B0604030504040204" pitchFamily="34" charset="-120"/>
              </a:rPr>
              <a:t>學生該學什麼內容與能力？</a:t>
            </a:r>
          </a:p>
        </p:txBody>
      </p:sp>
      <p:sp>
        <p:nvSpPr>
          <p:cNvPr id="21" name="文字方塊 20"/>
          <p:cNvSpPr txBox="1">
            <a:spLocks noChangeArrowheads="1"/>
          </p:cNvSpPr>
          <p:nvPr/>
        </p:nvSpPr>
        <p:spPr bwMode="auto">
          <a:xfrm>
            <a:off x="5702175" y="2235892"/>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TW" altLang="en-US" sz="2000" b="1" dirty="0">
                <a:solidFill>
                  <a:srgbClr val="FF0000"/>
                </a:solidFill>
                <a:latin typeface="微軟正黑體" panose="020B0604030504040204" pitchFamily="34" charset="-120"/>
                <a:ea typeface="微軟正黑體" panose="020B0604030504040204" pitchFamily="34" charset="-120"/>
              </a:rPr>
              <a:t>老師要教什麼內容與能力？</a:t>
            </a:r>
          </a:p>
        </p:txBody>
      </p:sp>
      <p:sp>
        <p:nvSpPr>
          <p:cNvPr id="23" name="文字方塊 22"/>
          <p:cNvSpPr txBox="1">
            <a:spLocks noChangeArrowheads="1"/>
          </p:cNvSpPr>
          <p:nvPr/>
        </p:nvSpPr>
        <p:spPr bwMode="auto">
          <a:xfrm>
            <a:off x="296863" y="3505299"/>
            <a:ext cx="326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TW" altLang="en-US" sz="2000" b="1">
                <a:solidFill>
                  <a:srgbClr val="FF0000"/>
                </a:solidFill>
                <a:latin typeface="微軟正黑體" panose="020B0604030504040204" pitchFamily="34" charset="-120"/>
                <a:ea typeface="微軟正黑體" panose="020B0604030504040204" pitchFamily="34" charset="-120"/>
              </a:rPr>
              <a:t>學生學會什麼內容與能力？</a:t>
            </a:r>
          </a:p>
        </p:txBody>
      </p:sp>
      <p:sp>
        <p:nvSpPr>
          <p:cNvPr id="26" name="文字方塊 25"/>
          <p:cNvSpPr txBox="1">
            <a:spLocks noChangeArrowheads="1"/>
          </p:cNvSpPr>
          <p:nvPr/>
        </p:nvSpPr>
        <p:spPr bwMode="auto">
          <a:xfrm>
            <a:off x="271463" y="2422624"/>
            <a:ext cx="3262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TW" altLang="en-US" sz="2000" b="1">
                <a:solidFill>
                  <a:srgbClr val="FF0000"/>
                </a:solidFill>
                <a:latin typeface="微軟正黑體" panose="020B0604030504040204" pitchFamily="34" charset="-120"/>
                <a:ea typeface="微軟正黑體" panose="020B0604030504040204" pitchFamily="34" charset="-120"/>
              </a:rPr>
              <a:t>老師教出什麼內容與能力？</a:t>
            </a:r>
          </a:p>
        </p:txBody>
      </p:sp>
      <p:cxnSp>
        <p:nvCxnSpPr>
          <p:cNvPr id="44" name="直線單箭頭接點 43"/>
          <p:cNvCxnSpPr/>
          <p:nvPr/>
        </p:nvCxnSpPr>
        <p:spPr>
          <a:xfrm flipH="1">
            <a:off x="5796136" y="2060674"/>
            <a:ext cx="1249189" cy="2975527"/>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flipH="1">
            <a:off x="6372200" y="2676624"/>
            <a:ext cx="1744688" cy="2359577"/>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p:nvPr/>
        </p:nvCxnSpPr>
        <p:spPr>
          <a:xfrm>
            <a:off x="1152525" y="2794099"/>
            <a:ext cx="1649413" cy="2212975"/>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a:off x="2598738" y="3895824"/>
            <a:ext cx="821134" cy="1140377"/>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pPr>
              <a:defRPr/>
            </a:pPr>
            <a:fld id="{9C40D70C-240A-4BBD-B456-D87FF032FFD1}" type="slidenum">
              <a:rPr lang="es-ES" altLang="zh-TW" smtClean="0">
                <a:latin typeface="微軟正黑體" panose="020B0604030504040204" pitchFamily="34" charset="-120"/>
                <a:ea typeface="微軟正黑體" panose="020B0604030504040204" pitchFamily="34" charset="-120"/>
              </a:rPr>
              <a:pPr>
                <a:defRPr/>
              </a:pPr>
              <a:t>24</a:t>
            </a:fld>
            <a:endParaRPr lang="es-ES" altLang="zh-TW">
              <a:latin typeface="微軟正黑體" panose="020B0604030504040204" pitchFamily="34" charset="-120"/>
              <a:ea typeface="微軟正黑體" panose="020B0604030504040204" pitchFamily="34" charset="-120"/>
            </a:endParaRPr>
          </a:p>
        </p:txBody>
      </p:sp>
      <p:pic>
        <p:nvPicPr>
          <p:cNvPr id="40975" name="圖片 4" descr="素養2-2 (1).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7704" y="836712"/>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81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ox(in)">
                                      <p:cBhvr>
                                        <p:cTn id="10" dur="5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500"/>
                                        <p:tgtEl>
                                          <p:spTgt spid="2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ox(in)">
                                      <p:cBhvr>
                                        <p:cTn id="18" dur="500"/>
                                        <p:tgtEl>
                                          <p:spTgt spid="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000" fill="hold"/>
                                        <p:tgtEl>
                                          <p:spTgt spid="18"/>
                                        </p:tgtEl>
                                        <p:attrNameLst>
                                          <p:attrName>ppt_w</p:attrName>
                                        </p:attrNameLst>
                                      </p:cBhvr>
                                      <p:tavLst>
                                        <p:tav tm="0">
                                          <p:val>
                                            <p:fltVal val="0"/>
                                          </p:val>
                                        </p:tav>
                                        <p:tav tm="100000">
                                          <p:val>
                                            <p:strVal val="#ppt_w"/>
                                          </p:val>
                                        </p:tav>
                                      </p:tavLst>
                                    </p:anim>
                                    <p:anim calcmode="lin" valueType="num">
                                      <p:cBhvr>
                                        <p:cTn id="24" dur="1000" fill="hold"/>
                                        <p:tgtEl>
                                          <p:spTgt spid="18"/>
                                        </p:tgtEl>
                                        <p:attrNameLst>
                                          <p:attrName>ppt_h</p:attrName>
                                        </p:attrNameLst>
                                      </p:cBhvr>
                                      <p:tavLst>
                                        <p:tav tm="0">
                                          <p:val>
                                            <p:fltVal val="0"/>
                                          </p:val>
                                        </p:tav>
                                        <p:tav tm="100000">
                                          <p:val>
                                            <p:strVal val="#ppt_h"/>
                                          </p:val>
                                        </p:tav>
                                      </p:tavLst>
                                    </p:anim>
                                    <p:anim calcmode="lin" valueType="num">
                                      <p:cBhvr>
                                        <p:cTn id="25" dur="1000" fill="hold"/>
                                        <p:tgtEl>
                                          <p:spTgt spid="18"/>
                                        </p:tgtEl>
                                        <p:attrNameLst>
                                          <p:attrName>style.rotation</p:attrName>
                                        </p:attrNameLst>
                                      </p:cBhvr>
                                      <p:tavLst>
                                        <p:tav tm="0">
                                          <p:val>
                                            <p:fltVal val="90"/>
                                          </p:val>
                                        </p:tav>
                                        <p:tav tm="100000">
                                          <p:val>
                                            <p:fltVal val="0"/>
                                          </p:val>
                                        </p:tav>
                                      </p:tavLst>
                                    </p:anim>
                                    <p:animEffect transition="in" filter="fade">
                                      <p:cBhvr>
                                        <p:cTn id="26" dur="1000"/>
                                        <p:tgtEl>
                                          <p:spTgt spid="18"/>
                                        </p:tgtEl>
                                      </p:cBhvr>
                                    </p:animEffect>
                                  </p:childTnLst>
                                </p:cTn>
                              </p:par>
                              <p:par>
                                <p:cTn id="27" presetID="4" presetClass="entr" presetSubtype="16"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box(in)">
                                      <p:cBhvr>
                                        <p:cTn id="29" dur="500"/>
                                        <p:tgtEl>
                                          <p:spTgt spid="44"/>
                                        </p:tgtEl>
                                      </p:cBhvr>
                                    </p:animEffect>
                                  </p:childTnLst>
                                </p:cTn>
                              </p:par>
                              <p:par>
                                <p:cTn id="30" presetID="4" presetClass="entr" presetSubtype="16"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ox(in)">
                                      <p:cBhvr>
                                        <p:cTn id="32" dur="500"/>
                                        <p:tgtEl>
                                          <p:spTgt spid="46"/>
                                        </p:tgtEl>
                                      </p:cBhvr>
                                    </p:animEffect>
                                  </p:childTnLst>
                                </p:cTn>
                              </p:par>
                              <p:par>
                                <p:cTn id="33" presetID="4" presetClass="entr" presetSubtype="16"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box(in)">
                                      <p:cBhvr>
                                        <p:cTn id="35" dur="500"/>
                                        <p:tgtEl>
                                          <p:spTgt spid="53"/>
                                        </p:tgtEl>
                                      </p:cBhvr>
                                    </p:animEffect>
                                  </p:childTnLst>
                                </p:cTn>
                              </p:par>
                              <p:par>
                                <p:cTn id="36" presetID="4" presetClass="entr" presetSubtype="16"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box(in)">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p:bldP spid="21" grpId="0"/>
      <p:bldP spid="23"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noAutofit/>
          </a:bodyPr>
          <a:lstStyle/>
          <a:p>
            <a:pPr algn="ctr">
              <a:defRPr/>
            </a:pPr>
            <a:r>
              <a:rPr lang="zh-TW" altLang="en-US" sz="4800" b="1" dirty="0" smtClean="0">
                <a:latin typeface="微軟正黑體" panose="020B0604030504040204" pitchFamily="34" charset="-120"/>
                <a:ea typeface="微軟正黑體" panose="020B0604030504040204" pitchFamily="34" charset="-120"/>
                <a:cs typeface="+mn-cs"/>
              </a:rPr>
              <a:t>目前心測中心</a:t>
            </a:r>
            <a:r>
              <a:rPr lang="en-US" altLang="zh-TW" sz="4800" b="1" dirty="0" smtClean="0">
                <a:latin typeface="微軟正黑體" panose="020B0604030504040204" pitchFamily="34" charset="-120"/>
                <a:ea typeface="微軟正黑體" panose="020B0604030504040204" pitchFamily="34" charset="-120"/>
                <a:cs typeface="+mn-cs"/>
              </a:rPr>
              <a:t/>
            </a:r>
            <a:br>
              <a:rPr lang="en-US" altLang="zh-TW" sz="4800" b="1" dirty="0" smtClean="0">
                <a:latin typeface="微軟正黑體" panose="020B0604030504040204" pitchFamily="34" charset="-120"/>
                <a:ea typeface="微軟正黑體" panose="020B0604030504040204" pitchFamily="34" charset="-120"/>
                <a:cs typeface="+mn-cs"/>
              </a:rPr>
            </a:br>
            <a:r>
              <a:rPr lang="zh-TW" altLang="en-US" sz="4800" b="1" dirty="0" smtClean="0">
                <a:latin typeface="微軟正黑體" panose="020B0604030504040204" pitchFamily="34" charset="-120"/>
                <a:ea typeface="微軟正黑體" panose="020B0604030504040204" pitchFamily="34" charset="-120"/>
                <a:cs typeface="+mn-cs"/>
              </a:rPr>
              <a:t>已開始制訂評量標準</a:t>
            </a:r>
            <a:endParaRPr lang="zh-TW" altLang="en-US" sz="4800" b="1" dirty="0">
              <a:latin typeface="微軟正黑體" panose="020B0604030504040204" pitchFamily="34" charset="-120"/>
              <a:ea typeface="微軟正黑體" panose="020B0604030504040204" pitchFamily="34" charset="-120"/>
              <a:cs typeface="+mn-cs"/>
            </a:endParaRPr>
          </a:p>
        </p:txBody>
      </p:sp>
      <p:sp>
        <p:nvSpPr>
          <p:cNvPr id="2" name="投影片編號版面配置區 1"/>
          <p:cNvSpPr>
            <a:spLocks noGrp="1"/>
          </p:cNvSpPr>
          <p:nvPr>
            <p:ph type="sldNum" sz="quarter" idx="12"/>
          </p:nvPr>
        </p:nvSpPr>
        <p:spPr/>
        <p:txBody>
          <a:bodyPr/>
          <a:lstStyle/>
          <a:p>
            <a:pPr>
              <a:defRPr/>
            </a:pPr>
            <a:fld id="{4C1F6419-C397-4143-AC23-5F2432365F9E}" type="slidenum">
              <a:rPr lang="es-ES" altLang="zh-TW" smtClean="0"/>
              <a:pPr>
                <a:defRPr/>
              </a:pPr>
              <a:t>25</a:t>
            </a:fld>
            <a:endParaRPr lang="es-ES" altLang="zh-TW"/>
          </a:p>
        </p:txBody>
      </p:sp>
      <p:graphicFrame>
        <p:nvGraphicFramePr>
          <p:cNvPr id="7" name="表格 6"/>
          <p:cNvGraphicFramePr>
            <a:graphicFrameLocks noGrp="1"/>
          </p:cNvGraphicFramePr>
          <p:nvPr>
            <p:extLst>
              <p:ext uri="{D42A27DB-BD31-4B8C-83A1-F6EECF244321}">
                <p14:modId xmlns:p14="http://schemas.microsoft.com/office/powerpoint/2010/main" val="553038251"/>
              </p:ext>
            </p:extLst>
          </p:nvPr>
        </p:nvGraphicFramePr>
        <p:xfrm>
          <a:off x="2123728" y="1484784"/>
          <a:ext cx="5112568" cy="4904414"/>
        </p:xfrm>
        <a:graphic>
          <a:graphicData uri="http://schemas.openxmlformats.org/drawingml/2006/table">
            <a:tbl>
              <a:tblPr firstRow="1" bandRow="1">
                <a:tableStyleId>{7DF18680-E054-41AD-8BC1-D1AEF772440D}</a:tableStyleId>
              </a:tblPr>
              <a:tblGrid>
                <a:gridCol w="5112568">
                  <a:extLst>
                    <a:ext uri="{9D8B030D-6E8A-4147-A177-3AD203B41FA5}">
                      <a16:colId xmlns:a16="http://schemas.microsoft.com/office/drawing/2014/main" val="20000"/>
                    </a:ext>
                  </a:extLst>
                </a:gridCol>
              </a:tblGrid>
              <a:tr h="540660">
                <a:tc>
                  <a:txBody>
                    <a:bodyPr/>
                    <a:lstStyle/>
                    <a:p>
                      <a:pPr algn="ctr"/>
                      <a:r>
                        <a:rPr lang="zh-TW" altLang="en-US" sz="3200" dirty="0" smtClean="0"/>
                        <a:t>學習領域</a:t>
                      </a:r>
                      <a:endParaRPr lang="zh-TW" altLang="en-US" sz="3200" dirty="0">
                        <a:latin typeface="微軟正黑體" panose="020B0604030504040204" pitchFamily="34" charset="-120"/>
                        <a:ea typeface="微軟正黑體" panose="020B0604030504040204" pitchFamily="34" charset="-120"/>
                      </a:endParaRPr>
                    </a:p>
                  </a:txBody>
                  <a:tcPr marL="91452" marR="91452" marT="45727" marB="45727" anchor="ctr"/>
                </a:tc>
                <a:extLst>
                  <a:ext uri="{0D108BD9-81ED-4DB2-BD59-A6C34878D82A}">
                    <a16:rowId xmlns:a16="http://schemas.microsoft.com/office/drawing/2014/main" val="10000"/>
                  </a:ext>
                </a:extLst>
              </a:tr>
              <a:tr h="5406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400" dirty="0" smtClean="0"/>
                        <a:t>語文</a:t>
                      </a:r>
                      <a:r>
                        <a:rPr lang="en-US" altLang="zh-TW" sz="2400" dirty="0" smtClean="0"/>
                        <a:t>(</a:t>
                      </a:r>
                      <a:r>
                        <a:rPr lang="zh-TW" altLang="en-US" sz="2400" dirty="0" smtClean="0"/>
                        <a:t>含</a:t>
                      </a:r>
                      <a:r>
                        <a:rPr kumimoji="0" lang="zh-TW" altLang="zh-TW" sz="2400" kern="1200" dirty="0" smtClean="0"/>
                        <a:t>國</a:t>
                      </a:r>
                      <a:r>
                        <a:rPr kumimoji="0" lang="zh-TW" altLang="en-US" sz="2400" kern="1200" dirty="0" smtClean="0"/>
                        <a:t>語</a:t>
                      </a:r>
                      <a:r>
                        <a:rPr kumimoji="0" lang="zh-TW" altLang="zh-TW" sz="2400" kern="1200" dirty="0" smtClean="0"/>
                        <a:t>文、英語</a:t>
                      </a:r>
                      <a:r>
                        <a:rPr kumimoji="0" lang="zh-TW" altLang="en-US" sz="2400" kern="1200" dirty="0" smtClean="0"/>
                        <a:t>文、本土語文</a:t>
                      </a:r>
                      <a:r>
                        <a:rPr kumimoji="0" lang="en-US" altLang="zh-TW" sz="2400" kern="1200" dirty="0" smtClean="0"/>
                        <a:t>)</a:t>
                      </a:r>
                      <a:endParaRPr lang="zh-TW" altLang="en-US" sz="2400" b="1" dirty="0" smtClean="0">
                        <a:solidFill>
                          <a:schemeClr val="tx1"/>
                        </a:solidFill>
                        <a:latin typeface="微軟正黑體" panose="020B0604030504040204" pitchFamily="34" charset="-120"/>
                        <a:ea typeface="微軟正黑體" panose="020B0604030504040204" pitchFamily="34" charset="-120"/>
                      </a:endParaRPr>
                    </a:p>
                  </a:txBody>
                  <a:tcPr marL="91452" marR="91452" marT="45727" marB="45727" anchor="ctr"/>
                </a:tc>
                <a:extLst>
                  <a:ext uri="{0D108BD9-81ED-4DB2-BD59-A6C34878D82A}">
                    <a16:rowId xmlns:a16="http://schemas.microsoft.com/office/drawing/2014/main" val="10001"/>
                  </a:ext>
                </a:extLst>
              </a:tr>
              <a:tr h="540660">
                <a:tc>
                  <a:txBody>
                    <a:bodyPr/>
                    <a:lstStyle/>
                    <a:p>
                      <a:r>
                        <a:rPr kumimoji="0" lang="zh-TW" altLang="zh-TW" sz="2400" kern="1200" dirty="0" smtClean="0"/>
                        <a:t>健康與體育</a:t>
                      </a:r>
                      <a:r>
                        <a:rPr kumimoji="0" lang="en-US" altLang="zh-TW" sz="2400" kern="1200" dirty="0" smtClean="0"/>
                        <a:t>(</a:t>
                      </a:r>
                      <a:r>
                        <a:rPr lang="zh-TW" altLang="en-US" sz="2400" dirty="0" smtClean="0"/>
                        <a:t>含</a:t>
                      </a:r>
                      <a:r>
                        <a:rPr kumimoji="0" lang="zh-TW" altLang="en-US" sz="2400" kern="1200" dirty="0" smtClean="0"/>
                        <a:t>健康教育、體育</a:t>
                      </a:r>
                      <a:r>
                        <a:rPr kumimoji="0" lang="en-US" altLang="zh-TW" sz="2400" kern="1200" dirty="0" smtClean="0"/>
                        <a:t>)</a:t>
                      </a:r>
                      <a:endParaRPr lang="zh-TW" altLang="en-US" sz="2400" b="1" dirty="0">
                        <a:solidFill>
                          <a:schemeClr val="tx1"/>
                        </a:solidFill>
                        <a:latin typeface="微軟正黑體" panose="020B0604030504040204" pitchFamily="34" charset="-120"/>
                        <a:ea typeface="微軟正黑體" panose="020B0604030504040204" pitchFamily="34" charset="-120"/>
                      </a:endParaRPr>
                    </a:p>
                  </a:txBody>
                  <a:tcPr marL="91452" marR="91452" marT="45727" marB="45727" anchor="ctr"/>
                </a:tc>
                <a:extLst>
                  <a:ext uri="{0D108BD9-81ED-4DB2-BD59-A6C34878D82A}">
                    <a16:rowId xmlns:a16="http://schemas.microsoft.com/office/drawing/2014/main" val="10002"/>
                  </a:ext>
                </a:extLst>
              </a:tr>
              <a:tr h="540660">
                <a:tc>
                  <a:txBody>
                    <a:bodyPr/>
                    <a:lstStyle/>
                    <a:p>
                      <a:r>
                        <a:rPr kumimoji="0" lang="zh-TW" altLang="zh-TW" sz="2400" kern="1200" dirty="0" smtClean="0"/>
                        <a:t>社會</a:t>
                      </a:r>
                      <a:endParaRPr lang="zh-TW" altLang="en-US" sz="2400" b="1" dirty="0">
                        <a:solidFill>
                          <a:schemeClr val="tx1"/>
                        </a:solidFill>
                        <a:latin typeface="微軟正黑體" panose="020B0604030504040204" pitchFamily="34" charset="-120"/>
                        <a:ea typeface="微軟正黑體" panose="020B0604030504040204" pitchFamily="34" charset="-120"/>
                      </a:endParaRPr>
                    </a:p>
                  </a:txBody>
                  <a:tcPr marL="91452" marR="91452" marT="45727" marB="45727" anchor="ctr"/>
                </a:tc>
                <a:extLst>
                  <a:ext uri="{0D108BD9-81ED-4DB2-BD59-A6C34878D82A}">
                    <a16:rowId xmlns:a16="http://schemas.microsoft.com/office/drawing/2014/main" val="10003"/>
                  </a:ext>
                </a:extLst>
              </a:tr>
              <a:tr h="5406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TW" altLang="zh-TW" sz="2400" kern="1200" dirty="0" smtClean="0"/>
                        <a:t>藝術</a:t>
                      </a:r>
                      <a:r>
                        <a:rPr kumimoji="0" lang="en-US" altLang="zh-TW" sz="2400" kern="1200" dirty="0" smtClean="0"/>
                        <a:t>(</a:t>
                      </a:r>
                      <a:r>
                        <a:rPr kumimoji="0" lang="zh-TW" altLang="en-US" sz="2400" kern="1200" dirty="0" smtClean="0"/>
                        <a:t>含視覺藝術</a:t>
                      </a:r>
                      <a:r>
                        <a:rPr kumimoji="0" lang="zh-TW" altLang="zh-TW" sz="2400" kern="1200" dirty="0" smtClean="0"/>
                        <a:t>、音樂、表演藝術</a:t>
                      </a:r>
                      <a:r>
                        <a:rPr kumimoji="0" lang="en-US" altLang="zh-TW" sz="2400" kern="1200" dirty="0"/>
                        <a:t>)</a:t>
                      </a:r>
                      <a:endParaRPr kumimoji="0" lang="zh-TW" altLang="zh-TW" sz="2400" b="1" kern="1200" dirty="0" smtClean="0">
                        <a:solidFill>
                          <a:schemeClr val="tx1"/>
                        </a:solidFill>
                        <a:latin typeface="微軟正黑體" panose="020B0604030504040204" pitchFamily="34" charset="-120"/>
                        <a:ea typeface="微軟正黑體" panose="020B0604030504040204" pitchFamily="34" charset="-120"/>
                        <a:cs typeface="+mn-cs"/>
                      </a:endParaRPr>
                    </a:p>
                  </a:txBody>
                  <a:tcPr marL="91452" marR="91452" marT="45727" marB="45727" anchor="ctr"/>
                </a:tc>
                <a:extLst>
                  <a:ext uri="{0D108BD9-81ED-4DB2-BD59-A6C34878D82A}">
                    <a16:rowId xmlns:a16="http://schemas.microsoft.com/office/drawing/2014/main" val="10004"/>
                  </a:ext>
                </a:extLst>
              </a:tr>
              <a:tr h="540660">
                <a:tc>
                  <a:txBody>
                    <a:bodyPr/>
                    <a:lstStyle/>
                    <a:p>
                      <a:r>
                        <a:rPr kumimoji="0" lang="zh-TW" altLang="zh-TW" sz="2400" kern="1200" dirty="0" smtClean="0"/>
                        <a:t>數學</a:t>
                      </a:r>
                      <a:endParaRPr lang="zh-TW" altLang="en-US" sz="2400" b="1" dirty="0">
                        <a:solidFill>
                          <a:schemeClr val="tx1"/>
                        </a:solidFill>
                        <a:latin typeface="微軟正黑體" panose="020B0604030504040204" pitchFamily="34" charset="-120"/>
                        <a:ea typeface="微軟正黑體" panose="020B0604030504040204" pitchFamily="34" charset="-120"/>
                      </a:endParaRPr>
                    </a:p>
                  </a:txBody>
                  <a:tcPr marL="91452" marR="91452" marT="45727" marB="45727" anchor="ctr"/>
                </a:tc>
                <a:extLst>
                  <a:ext uri="{0D108BD9-81ED-4DB2-BD59-A6C34878D82A}">
                    <a16:rowId xmlns:a16="http://schemas.microsoft.com/office/drawing/2014/main" val="10005"/>
                  </a:ext>
                </a:extLst>
              </a:tr>
              <a:tr h="540660">
                <a:tc>
                  <a:txBody>
                    <a:bodyPr/>
                    <a:lstStyle/>
                    <a:p>
                      <a:r>
                        <a:rPr kumimoji="0" lang="zh-TW" altLang="zh-TW" sz="2400" kern="1200" dirty="0" smtClean="0"/>
                        <a:t>自然</a:t>
                      </a:r>
                      <a:r>
                        <a:rPr kumimoji="0" lang="zh-TW" altLang="en-US" sz="2400" kern="1200" dirty="0" smtClean="0"/>
                        <a:t>科學</a:t>
                      </a:r>
                      <a:endParaRPr lang="zh-TW" altLang="en-US" sz="2400" b="1" dirty="0">
                        <a:solidFill>
                          <a:schemeClr val="tx1"/>
                        </a:solidFill>
                        <a:latin typeface="微軟正黑體" panose="020B0604030504040204" pitchFamily="34" charset="-120"/>
                        <a:ea typeface="微軟正黑體" panose="020B0604030504040204" pitchFamily="34" charset="-120"/>
                      </a:endParaRPr>
                    </a:p>
                  </a:txBody>
                  <a:tcPr marL="91452" marR="91452" marT="45727" marB="45727" anchor="ctr"/>
                </a:tc>
                <a:extLst>
                  <a:ext uri="{0D108BD9-81ED-4DB2-BD59-A6C34878D82A}">
                    <a16:rowId xmlns:a16="http://schemas.microsoft.com/office/drawing/2014/main" val="10006"/>
                  </a:ext>
                </a:extLst>
              </a:tr>
              <a:tr h="540660">
                <a:tc>
                  <a:txBody>
                    <a:bodyPr/>
                    <a:lstStyle/>
                    <a:p>
                      <a:r>
                        <a:rPr kumimoji="0" lang="zh-TW" altLang="zh-TW" sz="2400" kern="1200" dirty="0" smtClean="0"/>
                        <a:t>綜合活動</a:t>
                      </a:r>
                      <a:endParaRPr lang="zh-TW" altLang="en-US" sz="2400" b="1" dirty="0">
                        <a:solidFill>
                          <a:schemeClr val="tx1"/>
                        </a:solidFill>
                        <a:latin typeface="微軟正黑體" panose="020B0604030504040204" pitchFamily="34" charset="-120"/>
                        <a:ea typeface="微軟正黑體" panose="020B0604030504040204" pitchFamily="34" charset="-120"/>
                      </a:endParaRPr>
                    </a:p>
                  </a:txBody>
                  <a:tcPr marL="91452" marR="91452" marT="45727" marB="45727" anchor="ctr"/>
                </a:tc>
                <a:extLst>
                  <a:ext uri="{0D108BD9-81ED-4DB2-BD59-A6C34878D82A}">
                    <a16:rowId xmlns:a16="http://schemas.microsoft.com/office/drawing/2014/main" val="10007"/>
                  </a:ext>
                </a:extLst>
              </a:tr>
              <a:tr h="540660">
                <a:tc>
                  <a:txBody>
                    <a:bodyPr/>
                    <a:lstStyle/>
                    <a:p>
                      <a:r>
                        <a:rPr lang="zh-TW" altLang="en-US" sz="2400" dirty="0" smtClean="0"/>
                        <a:t>生活課程</a:t>
                      </a:r>
                      <a:endParaRPr lang="zh-TW" altLang="en-US" sz="2400" b="1" dirty="0">
                        <a:solidFill>
                          <a:schemeClr val="tx1"/>
                        </a:solidFill>
                        <a:latin typeface="微軟正黑體" panose="020B0604030504040204" pitchFamily="34" charset="-120"/>
                        <a:ea typeface="微軟正黑體" panose="020B0604030504040204" pitchFamily="34" charset="-120"/>
                      </a:endParaRPr>
                    </a:p>
                  </a:txBody>
                  <a:tcPr marL="91452" marR="91452" marT="45727" marB="45727"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4160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179512" y="275691"/>
            <a:ext cx="7056784" cy="936625"/>
          </a:xfrm>
        </p:spPr>
        <p:txBody>
          <a:bodyPr>
            <a:normAutofit fontScale="90000"/>
          </a:bodyPr>
          <a:lstStyle/>
          <a:p>
            <a:pPr algn="ctr">
              <a:spcBef>
                <a:spcPts val="600"/>
              </a:spcBef>
              <a:spcAft>
                <a:spcPts val="600"/>
              </a:spcAft>
            </a:pPr>
            <a:r>
              <a:rPr lang="zh-TW" altLang="en-US" dirty="0">
                <a:latin typeface="微軟正黑體" panose="020B0604030504040204" pitchFamily="34" charset="-120"/>
                <a:ea typeface="微軟正黑體" panose="020B0604030504040204" pitchFamily="34" charset="-120"/>
              </a:rPr>
              <a:t>迷思概念澄清</a:t>
            </a:r>
            <a:r>
              <a:rPr lang="en-US" altLang="zh-TW" dirty="0">
                <a:latin typeface="微軟正黑體" panose="020B0604030504040204" pitchFamily="34" charset="-120"/>
                <a:ea typeface="微軟正黑體" panose="020B0604030504040204" pitchFamily="34" charset="-120"/>
              </a:rPr>
              <a:t>-1</a:t>
            </a:r>
            <a:br>
              <a:rPr lang="en-US" altLang="zh-TW" dirty="0">
                <a:latin typeface="微軟正黑體" panose="020B0604030504040204" pitchFamily="34" charset="-120"/>
                <a:ea typeface="微軟正黑體" panose="020B0604030504040204" pitchFamily="34" charset="-120"/>
              </a:rPr>
            </a:br>
            <a:r>
              <a:rPr lang="zh-TW" altLang="en-US" sz="4000" dirty="0">
                <a:latin typeface="微軟正黑體" panose="020B0604030504040204" pitchFamily="34" charset="-120"/>
                <a:ea typeface="微軟正黑體" panose="020B0604030504040204" pitchFamily="34" charset="-120"/>
              </a:rPr>
              <a:t>表現標準是描述「人」，不是題目</a:t>
            </a:r>
          </a:p>
        </p:txBody>
      </p:sp>
      <p:sp>
        <p:nvSpPr>
          <p:cNvPr id="44035" name="內容版面配置區 2"/>
          <p:cNvSpPr>
            <a:spLocks noGrp="1"/>
          </p:cNvSpPr>
          <p:nvPr>
            <p:ph idx="1"/>
          </p:nvPr>
        </p:nvSpPr>
        <p:spPr/>
        <p:txBody>
          <a:bodyPr/>
          <a:lstStyle/>
          <a:p>
            <a:pPr marL="450850" indent="-450850">
              <a:lnSpc>
                <a:spcPct val="100000"/>
              </a:lnSpc>
              <a:spcBef>
                <a:spcPts val="1200"/>
              </a:spcBef>
              <a:buFont typeface="Wingdings" panose="05000000000000000000" pitchFamily="2" charset="2"/>
              <a:buChar char="u"/>
            </a:pPr>
            <a:r>
              <a:rPr lang="zh-TW" altLang="zh-TW" sz="2800" dirty="0" smtClean="0">
                <a:latin typeface="微軟正黑體" panose="020B0604030504040204" pitchFamily="34" charset="-120"/>
                <a:ea typeface="微軟正黑體" panose="020B0604030504040204" pitchFamily="34" charset="-120"/>
              </a:rPr>
              <a:t>表現</a:t>
            </a:r>
            <a:r>
              <a:rPr lang="zh-TW" altLang="en-US" sz="2800" dirty="0" smtClean="0">
                <a:latin typeface="微軟正黑體" panose="020B0604030504040204" pitchFamily="34" charset="-120"/>
                <a:ea typeface="微軟正黑體" panose="020B0604030504040204" pitchFamily="34" charset="-120"/>
              </a:rPr>
              <a:t>標準</a:t>
            </a:r>
            <a:r>
              <a:rPr lang="en-US" altLang="zh-TW" sz="2800" dirty="0" smtClean="0">
                <a:latin typeface="微軟正黑體" panose="020B0604030504040204" pitchFamily="34" charset="-120"/>
                <a:ea typeface="微軟正黑體" panose="020B0604030504040204" pitchFamily="34" charset="-120"/>
              </a:rPr>
              <a:t>(PLD)</a:t>
            </a:r>
            <a:r>
              <a:rPr lang="zh-TW" altLang="en-US" sz="2800" dirty="0" smtClean="0">
                <a:latin typeface="微軟正黑體" panose="020B0604030504040204" pitchFamily="34" charset="-120"/>
                <a:ea typeface="微軟正黑體" panose="020B0604030504040204" pitchFamily="34" charset="-120"/>
              </a:rPr>
              <a:t>描述的</a:t>
            </a:r>
            <a:r>
              <a:rPr lang="zh-TW" altLang="en-US" sz="2800" b="1" dirty="0" smtClean="0">
                <a:solidFill>
                  <a:srgbClr val="953735"/>
                </a:solidFill>
                <a:latin typeface="微軟正黑體" panose="020B0604030504040204" pitchFamily="34" charset="-120"/>
                <a:ea typeface="微軟正黑體" panose="020B0604030504040204" pitchFamily="34" charset="-120"/>
              </a:rPr>
              <a:t>是</a:t>
            </a:r>
            <a:r>
              <a:rPr lang="zh-TW" altLang="zh-TW" sz="2800" b="1" dirty="0" smtClean="0">
                <a:solidFill>
                  <a:srgbClr val="953735"/>
                </a:solidFill>
                <a:latin typeface="微軟正黑體" panose="020B0604030504040204" pitchFamily="34" charset="-120"/>
                <a:ea typeface="微軟正黑體" panose="020B0604030504040204" pitchFamily="34" charset="-120"/>
              </a:rPr>
              <a:t>學生能力</a:t>
            </a:r>
            <a:r>
              <a:rPr lang="en-US" altLang="zh-TW" sz="2800" b="1" dirty="0" smtClean="0">
                <a:solidFill>
                  <a:srgbClr val="953735"/>
                </a:solidFill>
                <a:latin typeface="微軟正黑體" panose="020B0604030504040204" pitchFamily="34" charset="-120"/>
                <a:ea typeface="微軟正黑體" panose="020B0604030504040204" pitchFamily="34" charset="-120"/>
              </a:rPr>
              <a:t>/</a:t>
            </a:r>
            <a:r>
              <a:rPr lang="zh-TW" altLang="en-US" sz="2800" b="1" dirty="0" smtClean="0">
                <a:solidFill>
                  <a:srgbClr val="953735"/>
                </a:solidFill>
                <a:latin typeface="微軟正黑體" panose="020B0604030504040204" pitchFamily="34" charset="-120"/>
                <a:ea typeface="微軟正黑體" panose="020B0604030504040204" pitchFamily="34" charset="-120"/>
              </a:rPr>
              <a:t>表現</a:t>
            </a:r>
            <a:endParaRPr lang="en-US" altLang="zh-TW" sz="2800" b="1" dirty="0" smtClean="0">
              <a:solidFill>
                <a:srgbClr val="953735"/>
              </a:solidFill>
              <a:latin typeface="微軟正黑體" panose="020B0604030504040204" pitchFamily="34" charset="-120"/>
              <a:ea typeface="微軟正黑體" panose="020B0604030504040204" pitchFamily="34" charset="-120"/>
            </a:endParaRPr>
          </a:p>
          <a:p>
            <a:pPr marL="450850" indent="-450850">
              <a:lnSpc>
                <a:spcPct val="100000"/>
              </a:lnSpc>
              <a:spcBef>
                <a:spcPts val="1200"/>
              </a:spcBef>
              <a:buFont typeface="Wingdings" panose="05000000000000000000" pitchFamily="2" charset="2"/>
              <a:buChar char="u"/>
            </a:pPr>
            <a:r>
              <a:rPr lang="zh-TW" altLang="zh-TW" sz="2800" dirty="0" smtClean="0">
                <a:latin typeface="微軟正黑體" panose="020B0604030504040204" pitchFamily="34" charset="-120"/>
                <a:ea typeface="微軟正黑體" panose="020B0604030504040204" pitchFamily="34" charset="-120"/>
              </a:rPr>
              <a:t>表現</a:t>
            </a:r>
            <a:r>
              <a:rPr lang="zh-TW" altLang="en-US" sz="2800" dirty="0" smtClean="0">
                <a:latin typeface="微軟正黑體" panose="020B0604030504040204" pitchFamily="34" charset="-120"/>
                <a:ea typeface="微軟正黑體" panose="020B0604030504040204" pitchFamily="34" charset="-120"/>
              </a:rPr>
              <a:t>標準</a:t>
            </a:r>
            <a:r>
              <a:rPr lang="en-US" altLang="zh-TW" sz="2800" dirty="0" smtClean="0">
                <a:latin typeface="微軟正黑體" panose="020B0604030504040204" pitchFamily="34" charset="-120"/>
                <a:ea typeface="微軟正黑體" panose="020B0604030504040204" pitchFamily="34" charset="-120"/>
                <a:cs typeface="Times New Roman" panose="02020603050405020304" pitchFamily="18" charset="0"/>
              </a:rPr>
              <a:t>(PLD)</a:t>
            </a:r>
            <a:r>
              <a:rPr lang="zh-TW" altLang="en-US" sz="2800" dirty="0" smtClean="0">
                <a:latin typeface="微軟正黑體" panose="020B0604030504040204" pitchFamily="34" charset="-120"/>
                <a:ea typeface="微軟正黑體" panose="020B0604030504040204" pitchFamily="34" charset="-120"/>
              </a:rPr>
              <a:t>描述的</a:t>
            </a:r>
            <a:r>
              <a:rPr lang="zh-TW" altLang="en-US" sz="2800" b="1" dirty="0" smtClean="0">
                <a:solidFill>
                  <a:srgbClr val="953735"/>
                </a:solidFill>
                <a:latin typeface="微軟正黑體" panose="020B0604030504040204" pitchFamily="34" charset="-120"/>
                <a:ea typeface="微軟正黑體" panose="020B0604030504040204" pitchFamily="34" charset="-120"/>
              </a:rPr>
              <a:t>不是</a:t>
            </a:r>
            <a:r>
              <a:rPr lang="zh-TW" altLang="zh-TW" sz="2800" dirty="0" smtClean="0">
                <a:latin typeface="微軟正黑體" panose="020B0604030504040204" pitchFamily="34" charset="-120"/>
                <a:ea typeface="微軟正黑體" panose="020B0604030504040204" pitchFamily="34" charset="-120"/>
              </a:rPr>
              <a:t>題</a:t>
            </a:r>
            <a:r>
              <a:rPr lang="zh-TW" altLang="en-US" sz="2800" dirty="0" smtClean="0">
                <a:latin typeface="微軟正黑體" panose="020B0604030504040204" pitchFamily="34" charset="-120"/>
                <a:ea typeface="微軟正黑體" panose="020B0604030504040204" pitchFamily="34" charset="-120"/>
              </a:rPr>
              <a:t>目或其</a:t>
            </a:r>
            <a:r>
              <a:rPr lang="zh-TW" altLang="zh-TW" sz="2800" dirty="0" smtClean="0">
                <a:latin typeface="微軟正黑體" panose="020B0604030504040204" pitchFamily="34" charset="-120"/>
                <a:ea typeface="微軟正黑體" panose="020B0604030504040204" pitchFamily="34" charset="-120"/>
              </a:rPr>
              <a:t>難易度</a:t>
            </a:r>
            <a:endParaRPr lang="en-US" altLang="zh-TW" sz="2800" dirty="0" smtClean="0">
              <a:latin typeface="微軟正黑體" panose="020B0604030504040204" pitchFamily="34" charset="-120"/>
              <a:ea typeface="微軟正黑體" panose="020B0604030504040204" pitchFamily="34" charset="-120"/>
            </a:endParaRPr>
          </a:p>
          <a:p>
            <a:pPr marL="450850" indent="-450850">
              <a:lnSpc>
                <a:spcPct val="100000"/>
              </a:lnSpc>
              <a:spcBef>
                <a:spcPts val="1200"/>
              </a:spcBef>
              <a:buFont typeface="Wingdings" panose="05000000000000000000" pitchFamily="2" charset="2"/>
              <a:buChar char="u"/>
            </a:pPr>
            <a:r>
              <a:rPr lang="zh-TW" altLang="en-US" sz="2800" dirty="0" smtClean="0">
                <a:latin typeface="微軟正黑體" panose="020B0604030504040204" pitchFamily="34" charset="-120"/>
                <a:ea typeface="微軟正黑體" panose="020B0604030504040204" pitchFamily="34" charset="-120"/>
              </a:rPr>
              <a:t>以</a:t>
            </a:r>
            <a:r>
              <a:rPr lang="zh-TW" altLang="en-US" sz="2800" b="1" dirty="0" smtClean="0">
                <a:solidFill>
                  <a:srgbClr val="953735"/>
                </a:solidFill>
                <a:latin typeface="微軟正黑體" panose="020B0604030504040204" pitchFamily="34" charset="-120"/>
                <a:ea typeface="微軟正黑體" panose="020B0604030504040204" pitchFamily="34" charset="-120"/>
              </a:rPr>
              <a:t>正向描述</a:t>
            </a:r>
            <a:r>
              <a:rPr lang="zh-TW" altLang="en-US" sz="2800" dirty="0" smtClean="0">
                <a:latin typeface="微軟正黑體" panose="020B0604030504040204" pitchFamily="34" charset="-120"/>
                <a:ea typeface="微軟正黑體" panose="020B0604030504040204" pitchFamily="34" charset="-120"/>
              </a:rPr>
              <a:t>來呈現各等級的學生具備何種能力</a:t>
            </a:r>
            <a:endParaRPr lang="en-US" altLang="zh-TW" sz="2800" dirty="0" smtClean="0">
              <a:latin typeface="微軟正黑體" panose="020B0604030504040204" pitchFamily="34" charset="-120"/>
              <a:ea typeface="微軟正黑體" panose="020B0604030504040204" pitchFamily="34" charset="-120"/>
            </a:endParaRPr>
          </a:p>
          <a:p>
            <a:pPr marL="450850" indent="-450850">
              <a:lnSpc>
                <a:spcPct val="100000"/>
              </a:lnSpc>
              <a:spcBef>
                <a:spcPts val="1200"/>
              </a:spcBef>
              <a:buFont typeface="Wingdings" panose="05000000000000000000" pitchFamily="2" charset="2"/>
              <a:buChar char="u"/>
            </a:pPr>
            <a:endParaRPr lang="en-US" altLang="zh-TW" sz="2400" dirty="0" smtClean="0">
              <a:latin typeface="微軟正黑體" panose="020B0604030504040204" pitchFamily="34" charset="-120"/>
              <a:ea typeface="微軟正黑體" panose="020B0604030504040204" pitchFamily="34" charset="-120"/>
            </a:endParaRPr>
          </a:p>
          <a:p>
            <a:pPr marL="450850" indent="-450850">
              <a:lnSpc>
                <a:spcPct val="100000"/>
              </a:lnSpc>
              <a:spcBef>
                <a:spcPts val="1200"/>
              </a:spcBef>
              <a:buFont typeface="Wingdings" panose="05000000000000000000" pitchFamily="2" charset="2"/>
              <a:buChar char="u"/>
            </a:pPr>
            <a:endParaRPr lang="en-US" altLang="zh-TW" b="1" dirty="0" smtClean="0">
              <a:solidFill>
                <a:srgbClr val="953735"/>
              </a:solidFill>
              <a:latin typeface="微軟正黑體" panose="020B0604030504040204" pitchFamily="34" charset="-120"/>
              <a:ea typeface="微軟正黑體" panose="020B0604030504040204" pitchFamily="34" charset="-120"/>
            </a:endParaRPr>
          </a:p>
          <a:p>
            <a:pPr marL="450850" indent="-450850">
              <a:lnSpc>
                <a:spcPct val="100000"/>
              </a:lnSpc>
              <a:spcBef>
                <a:spcPts val="1200"/>
              </a:spcBef>
              <a:buFont typeface="Wingdings" panose="05000000000000000000" pitchFamily="2" charset="2"/>
              <a:buChar char="u"/>
            </a:pPr>
            <a:endParaRPr lang="en-US" altLang="zh-TW" b="1" dirty="0" smtClean="0">
              <a:solidFill>
                <a:srgbClr val="953735"/>
              </a:solidFill>
              <a:latin typeface="微軟正黑體" panose="020B0604030504040204" pitchFamily="34" charset="-120"/>
              <a:ea typeface="微軟正黑體" panose="020B0604030504040204" pitchFamily="34" charset="-120"/>
            </a:endParaRPr>
          </a:p>
          <a:p>
            <a:pPr marL="450850" indent="-450850">
              <a:lnSpc>
                <a:spcPct val="100000"/>
              </a:lnSpc>
              <a:spcBef>
                <a:spcPts val="1200"/>
              </a:spcBef>
              <a:buFont typeface="Wingdings" panose="05000000000000000000" pitchFamily="2" charset="2"/>
              <a:buChar char="u"/>
            </a:pPr>
            <a:endParaRPr lang="en-US" altLang="zh-TW" b="1" dirty="0" smtClean="0">
              <a:solidFill>
                <a:srgbClr val="953735"/>
              </a:solidFill>
              <a:latin typeface="微軟正黑體" panose="020B0604030504040204" pitchFamily="34" charset="-120"/>
              <a:ea typeface="微軟正黑體" panose="020B0604030504040204" pitchFamily="34" charset="-120"/>
            </a:endParaRPr>
          </a:p>
          <a:p>
            <a:pPr marL="450850" indent="-450850">
              <a:lnSpc>
                <a:spcPct val="100000"/>
              </a:lnSpc>
              <a:spcBef>
                <a:spcPts val="1200"/>
              </a:spcBef>
              <a:buFont typeface="Wingdings" panose="05000000000000000000" pitchFamily="2" charset="2"/>
              <a:buChar char="u"/>
            </a:pPr>
            <a:endParaRPr lang="en-US" altLang="zh-TW" b="1" dirty="0" smtClean="0">
              <a:solidFill>
                <a:srgbClr val="953735"/>
              </a:solidFill>
              <a:latin typeface="微軟正黑體" panose="020B0604030504040204" pitchFamily="34" charset="-120"/>
              <a:ea typeface="微軟正黑體" panose="020B0604030504040204" pitchFamily="34" charset="-120"/>
            </a:endParaRPr>
          </a:p>
          <a:p>
            <a:pPr marL="450850" indent="-450850">
              <a:lnSpc>
                <a:spcPct val="100000"/>
              </a:lnSpc>
              <a:spcBef>
                <a:spcPts val="1200"/>
              </a:spcBef>
              <a:buFont typeface="Wingdings" panose="05000000000000000000" pitchFamily="2" charset="2"/>
              <a:buChar char="u"/>
            </a:pPr>
            <a:endParaRPr lang="en-US" altLang="zh-TW" b="1" dirty="0" smtClean="0">
              <a:solidFill>
                <a:srgbClr val="953735"/>
              </a:solidFill>
              <a:latin typeface="微軟正黑體" panose="020B0604030504040204" pitchFamily="34" charset="-120"/>
              <a:ea typeface="微軟正黑體" panose="020B0604030504040204" pitchFamily="34" charset="-120"/>
            </a:endParaRPr>
          </a:p>
          <a:p>
            <a:pPr marL="450850" indent="-450850">
              <a:lnSpc>
                <a:spcPct val="100000"/>
              </a:lnSpc>
              <a:spcBef>
                <a:spcPts val="1200"/>
              </a:spcBef>
              <a:buFont typeface="Wingdings" panose="05000000000000000000" pitchFamily="2" charset="2"/>
              <a:buChar char="u"/>
            </a:pPr>
            <a:endParaRPr lang="en-US" altLang="zh-TW" b="1" dirty="0" smtClean="0">
              <a:solidFill>
                <a:srgbClr val="953735"/>
              </a:solidFill>
              <a:latin typeface="微軟正黑體" panose="020B0604030504040204" pitchFamily="34" charset="-120"/>
              <a:ea typeface="微軟正黑體" panose="020B0604030504040204" pitchFamily="34" charset="-120"/>
            </a:endParaRPr>
          </a:p>
          <a:p>
            <a:pPr marL="450850" indent="-450850">
              <a:lnSpc>
                <a:spcPct val="100000"/>
              </a:lnSpc>
              <a:spcBef>
                <a:spcPts val="1200"/>
              </a:spcBef>
              <a:buFont typeface="Wingdings" panose="05000000000000000000" pitchFamily="2" charset="2"/>
              <a:buChar char="u"/>
            </a:pPr>
            <a:endParaRPr lang="en-US" altLang="zh-TW" b="1" dirty="0" smtClean="0">
              <a:solidFill>
                <a:srgbClr val="953735"/>
              </a:solidFill>
              <a:latin typeface="微軟正黑體" panose="020B0604030504040204" pitchFamily="34" charset="-120"/>
              <a:ea typeface="微軟正黑體" panose="020B0604030504040204" pitchFamily="34" charset="-120"/>
            </a:endParaRPr>
          </a:p>
          <a:p>
            <a:pPr marL="450850" indent="-450850">
              <a:lnSpc>
                <a:spcPct val="100000"/>
              </a:lnSpc>
              <a:spcBef>
                <a:spcPts val="1200"/>
              </a:spcBef>
              <a:buFont typeface="Wingdings" panose="05000000000000000000" pitchFamily="2" charset="2"/>
              <a:buChar char="u"/>
            </a:pPr>
            <a:endParaRPr lang="en-US" altLang="zh-TW" b="1" dirty="0" smtClean="0">
              <a:solidFill>
                <a:srgbClr val="953735"/>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F9602D97-54F8-44C9-B492-0F4727F68DB9}" type="slidenum">
              <a:rPr lang="es-ES" altLang="zh-TW" smtClean="0"/>
              <a:pPr>
                <a:defRPr/>
              </a:pPr>
              <a:t>26</a:t>
            </a:fld>
            <a:endParaRPr lang="es-ES" altLang="zh-TW"/>
          </a:p>
        </p:txBody>
      </p:sp>
      <p:pic>
        <p:nvPicPr>
          <p:cNvPr id="44036" name="圖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946" y="3296816"/>
            <a:ext cx="884555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群組 3"/>
          <p:cNvGrpSpPr>
            <a:grpSpLocks/>
          </p:cNvGrpSpPr>
          <p:nvPr/>
        </p:nvGrpSpPr>
        <p:grpSpPr bwMode="auto">
          <a:xfrm>
            <a:off x="758124" y="3864407"/>
            <a:ext cx="6894072" cy="2029558"/>
            <a:chOff x="674482" y="3630287"/>
            <a:chExt cx="6895172" cy="2029421"/>
          </a:xfrm>
        </p:grpSpPr>
        <p:pic>
          <p:nvPicPr>
            <p:cNvPr id="44041" name="圖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19032">
              <a:off x="674482" y="3630287"/>
              <a:ext cx="2344333" cy="186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rot="21399542">
              <a:off x="2915949" y="3721501"/>
              <a:ext cx="4653705" cy="1938207"/>
            </a:xfrm>
            <a:prstGeom prst="rect">
              <a:avLst/>
            </a:prstGeom>
            <a:noFill/>
          </p:spPr>
          <p:txBody>
            <a:bodyPr wrap="none">
              <a:spAutoFit/>
            </a:bodyPr>
            <a:lstStyle/>
            <a:p>
              <a:pPr>
                <a:defRPr/>
              </a:pPr>
              <a:r>
                <a:rPr lang="zh-TW" altLang="en-US" sz="4000" b="1" dirty="0">
                  <a:solidFill>
                    <a:srgbClr val="953735"/>
                  </a:solidFill>
                  <a:latin typeface="+mn-lt"/>
                  <a:ea typeface="標楷體" panose="03000509000000000000" pitchFamily="65" charset="-120"/>
                </a:rPr>
                <a:t>啊</a:t>
              </a:r>
              <a:r>
                <a:rPr lang="en-US" altLang="zh-TW" sz="4000" b="1" dirty="0">
                  <a:solidFill>
                    <a:srgbClr val="953735"/>
                  </a:solidFill>
                  <a:latin typeface="+mn-lt"/>
                  <a:ea typeface="標楷體" panose="03000509000000000000" pitchFamily="65" charset="-120"/>
                </a:rPr>
                <a:t>…</a:t>
              </a:r>
              <a:r>
                <a:rPr lang="zh-TW" altLang="en-US" sz="4000" b="1" dirty="0">
                  <a:solidFill>
                    <a:srgbClr val="953735"/>
                  </a:solidFill>
                  <a:latin typeface="+mn-lt"/>
                  <a:ea typeface="標楷體" panose="03000509000000000000" pitchFamily="65" charset="-120"/>
                </a:rPr>
                <a:t>有些學生的表現</a:t>
              </a:r>
              <a:endParaRPr lang="en-US" altLang="zh-TW" sz="4000" b="1" dirty="0">
                <a:solidFill>
                  <a:srgbClr val="953735"/>
                </a:solidFill>
                <a:latin typeface="+mn-lt"/>
                <a:ea typeface="標楷體" panose="03000509000000000000" pitchFamily="65" charset="-120"/>
              </a:endParaRPr>
            </a:p>
            <a:p>
              <a:pPr>
                <a:defRPr/>
              </a:pPr>
              <a:r>
                <a:rPr lang="zh-TW" altLang="en-US" sz="4000" b="1" dirty="0">
                  <a:solidFill>
                    <a:srgbClr val="953735"/>
                  </a:solidFill>
                  <a:latin typeface="+mn-lt"/>
                  <a:ea typeface="標楷體" panose="03000509000000000000" pitchFamily="65" charset="-120"/>
                </a:rPr>
                <a:t>就真的</a:t>
              </a:r>
              <a:r>
                <a:rPr lang="en-US" altLang="zh-TW" sz="4000" b="1" dirty="0">
                  <a:solidFill>
                    <a:srgbClr val="953735"/>
                  </a:solidFill>
                  <a:latin typeface="+mn-lt"/>
                  <a:ea typeface="標楷體" panose="03000509000000000000" pitchFamily="65" charset="-120"/>
                </a:rPr>
                <a:t>2266</a:t>
              </a:r>
              <a:r>
                <a:rPr lang="zh-TW" altLang="en-US" sz="4000" b="1" dirty="0">
                  <a:solidFill>
                    <a:srgbClr val="953735"/>
                  </a:solidFill>
                  <a:latin typeface="+mn-lt"/>
                  <a:ea typeface="標楷體" panose="03000509000000000000" pitchFamily="65" charset="-120"/>
                </a:rPr>
                <a:t>咩！</a:t>
              </a:r>
              <a:endParaRPr lang="en-US" altLang="zh-TW" sz="4000" b="1" dirty="0">
                <a:solidFill>
                  <a:srgbClr val="953735"/>
                </a:solidFill>
                <a:latin typeface="+mn-lt"/>
                <a:ea typeface="標楷體" panose="03000509000000000000" pitchFamily="65" charset="-120"/>
              </a:endParaRPr>
            </a:p>
            <a:p>
              <a:pPr>
                <a:defRPr/>
              </a:pPr>
              <a:r>
                <a:rPr lang="zh-TW" altLang="en-US" sz="4000" b="1" dirty="0">
                  <a:solidFill>
                    <a:srgbClr val="953735"/>
                  </a:solidFill>
                  <a:latin typeface="+mn-lt"/>
                  <a:ea typeface="標楷體" panose="03000509000000000000" pitchFamily="65" charset="-120"/>
                </a:rPr>
                <a:t>如何正向描述</a:t>
              </a:r>
              <a:r>
                <a:rPr lang="en-US" altLang="zh-TW" sz="4000" b="1" dirty="0">
                  <a:solidFill>
                    <a:srgbClr val="953735"/>
                  </a:solidFill>
                  <a:latin typeface="+mn-lt"/>
                  <a:ea typeface="標楷體" panose="03000509000000000000" pitchFamily="65" charset="-120"/>
                </a:rPr>
                <a:t>?</a:t>
              </a:r>
              <a:endParaRPr lang="zh-TW" altLang="en-US" sz="4000" b="1" dirty="0">
                <a:solidFill>
                  <a:srgbClr val="953735"/>
                </a:solidFill>
                <a:latin typeface="+mn-lt"/>
                <a:ea typeface="標楷體" panose="03000509000000000000" pitchFamily="65" charset="-120"/>
              </a:endParaRPr>
            </a:p>
          </p:txBody>
        </p:sp>
      </p:grpSp>
      <p:sp>
        <p:nvSpPr>
          <p:cNvPr id="9" name="矩形 8"/>
          <p:cNvSpPr/>
          <p:nvPr/>
        </p:nvSpPr>
        <p:spPr bwMode="auto">
          <a:xfrm rot="5400000">
            <a:off x="7649815" y="4858122"/>
            <a:ext cx="2122487" cy="530225"/>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endParaRPr>
          </a:p>
        </p:txBody>
      </p:sp>
      <p:sp>
        <p:nvSpPr>
          <p:cNvPr id="10" name="矩形 9"/>
          <p:cNvSpPr/>
          <p:nvPr/>
        </p:nvSpPr>
        <p:spPr bwMode="auto">
          <a:xfrm rot="5400000">
            <a:off x="7317233" y="5220866"/>
            <a:ext cx="360363" cy="846138"/>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endParaRPr>
          </a:p>
        </p:txBody>
      </p:sp>
    </p:spTree>
    <p:extLst>
      <p:ext uri="{BB962C8B-B14F-4D97-AF65-F5344CB8AC3E}">
        <p14:creationId xmlns:p14="http://schemas.microsoft.com/office/powerpoint/2010/main" val="354746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364607"/>
            <a:ext cx="9144000" cy="1432545"/>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7650" name="標題 1"/>
          <p:cNvSpPr>
            <a:spLocks noGrp="1"/>
          </p:cNvSpPr>
          <p:nvPr>
            <p:ph type="title"/>
          </p:nvPr>
        </p:nvSpPr>
        <p:spPr/>
        <p:txBody>
          <a:bodyPr>
            <a:normAutofit fontScale="90000"/>
          </a:bodyPr>
          <a:lstStyle/>
          <a:p>
            <a:pPr algn="ctr">
              <a:spcBef>
                <a:spcPts val="600"/>
              </a:spcBef>
              <a:spcAft>
                <a:spcPts val="600"/>
              </a:spcAft>
              <a:defRPr/>
            </a:pPr>
            <a:r>
              <a:rPr lang="zh-TW" altLang="en-US" dirty="0" smtClean="0">
                <a:latin typeface="微軟正黑體" panose="020B0604030504040204" pitchFamily="34" charset="-120"/>
                <a:ea typeface="微軟正黑體" panose="020B0604030504040204" pitchFamily="34" charset="-120"/>
              </a:rPr>
              <a:t>迷思概念澄清</a:t>
            </a:r>
            <a:r>
              <a:rPr lang="en-US" altLang="zh-TW"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評量標準</a:t>
            </a:r>
            <a:r>
              <a:rPr lang="zh-TW" altLang="en-US" b="1" dirty="0" smtClean="0">
                <a:solidFill>
                  <a:schemeClr val="accent2">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a:t>
            </a:r>
            <a:r>
              <a:rPr lang="zh-TW" altLang="en-US" dirty="0" smtClean="0">
                <a:latin typeface="微軟正黑體" panose="020B0604030504040204" pitchFamily="34" charset="-120"/>
                <a:ea typeface="微軟正黑體" panose="020B0604030504040204" pitchFamily="34" charset="-120"/>
              </a:rPr>
              <a:t>隨題目變動</a:t>
            </a:r>
          </a:p>
        </p:txBody>
      </p:sp>
      <p:sp>
        <p:nvSpPr>
          <p:cNvPr id="20483" name="內容版面配置區 2"/>
          <p:cNvSpPr>
            <a:spLocks noGrp="1"/>
          </p:cNvSpPr>
          <p:nvPr>
            <p:ph idx="1"/>
          </p:nvPr>
        </p:nvSpPr>
        <p:spPr/>
        <p:txBody>
          <a:bodyPr>
            <a:normAutofit lnSpcReduction="10000"/>
          </a:bodyPr>
          <a:lstStyle/>
          <a:p>
            <a:pPr marL="450850" indent="-450850" algn="just" fontAlgn="auto">
              <a:lnSpc>
                <a:spcPct val="150000"/>
              </a:lnSpc>
              <a:spcBef>
                <a:spcPts val="1200"/>
              </a:spcBef>
              <a:spcAft>
                <a:spcPts val="0"/>
              </a:spcAft>
              <a:buFont typeface="Wingdings" panose="05000000000000000000" pitchFamily="2" charset="2"/>
              <a:buChar char="u"/>
              <a:defRPr/>
            </a:pP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評量標準是設計</a:t>
            </a:r>
            <a:r>
              <a:rPr lang="zh-TW" altLang="en-US" sz="2400" dirty="0">
                <a:latin typeface="微軟正黑體" panose="020B0604030504040204" pitchFamily="34" charset="-120"/>
                <a:ea typeface="微軟正黑體" panose="020B0604030504040204" pitchFamily="34" charset="-120"/>
              </a:rPr>
              <a:t>評量</a:t>
            </a:r>
            <a:r>
              <a:rPr lang="zh-TW" altLang="en-US" sz="2400" dirty="0" smtClean="0">
                <a:latin typeface="微軟正黑體" panose="020B0604030504040204" pitchFamily="34" charset="-120"/>
                <a:ea typeface="微軟正黑體" panose="020B0604030504040204" pitchFamily="34" charset="-120"/>
              </a:rPr>
              <a:t>工具的依據，</a:t>
            </a:r>
            <a:r>
              <a:rPr lang="zh-TW" altLang="en-US" sz="2400" b="1" dirty="0" smtClean="0">
                <a:solidFill>
                  <a:srgbClr val="953735"/>
                </a:solidFill>
                <a:latin typeface="微軟正黑體" panose="020B0604030504040204" pitchFamily="34" charset="-120"/>
                <a:ea typeface="微軟正黑體" panose="020B0604030504040204" pitchFamily="34" charset="-120"/>
              </a:rPr>
              <a:t>不會</a:t>
            </a:r>
            <a:r>
              <a:rPr lang="zh-TW" altLang="en-US" sz="2400" dirty="0">
                <a:latin typeface="微軟正黑體" panose="020B0604030504040204" pitchFamily="34" charset="-120"/>
                <a:ea typeface="微軟正黑體" panose="020B0604030504040204" pitchFamily="34" charset="-120"/>
              </a:rPr>
              <a:t>隨評量工具不同而有所</a:t>
            </a:r>
            <a:r>
              <a:rPr lang="zh-TW" altLang="en-US" sz="2400" dirty="0" smtClean="0">
                <a:latin typeface="微軟正黑體" panose="020B0604030504040204" pitchFamily="34" charset="-120"/>
                <a:ea typeface="微軟正黑體" panose="020B0604030504040204" pitchFamily="34" charset="-120"/>
              </a:rPr>
              <a:t>改變</a:t>
            </a:r>
            <a:r>
              <a:rPr lang="zh-TW" altLang="en-US" sz="2400" dirty="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450850" indent="-450850" algn="just" fontAlgn="auto">
              <a:lnSpc>
                <a:spcPct val="150000"/>
              </a:lnSpc>
              <a:spcBef>
                <a:spcPts val="1200"/>
              </a:spcBef>
              <a:spcAft>
                <a:spcPts val="0"/>
              </a:spcAft>
              <a:buFont typeface="Arial" panose="020B0604020202020204" pitchFamily="34" charset="0"/>
              <a:buNone/>
              <a:defRPr/>
            </a:pPr>
            <a:endParaRPr lang="en-US" altLang="zh-TW" sz="2400" dirty="0" smtClean="0">
              <a:latin typeface="微軟正黑體" panose="020B0604030504040204" pitchFamily="34" charset="-120"/>
              <a:ea typeface="微軟正黑體" panose="020B0604030504040204" pitchFamily="34" charset="-120"/>
            </a:endParaRPr>
          </a:p>
          <a:p>
            <a:pPr marL="450850" indent="-450850" algn="just" fontAlgn="auto">
              <a:lnSpc>
                <a:spcPct val="150000"/>
              </a:lnSpc>
              <a:spcBef>
                <a:spcPts val="1200"/>
              </a:spcBef>
              <a:spcAft>
                <a:spcPts val="0"/>
              </a:spcAft>
              <a:buFont typeface="Arial" panose="020B0604020202020204" pitchFamily="34" charset="0"/>
              <a:buNone/>
              <a:defRPr/>
            </a:pPr>
            <a:endParaRPr lang="en-US" altLang="zh-TW" sz="2400" dirty="0" smtClean="0">
              <a:latin typeface="微軟正黑體" panose="020B0604030504040204" pitchFamily="34" charset="-120"/>
              <a:ea typeface="微軟正黑體" panose="020B0604030504040204" pitchFamily="34" charset="-120"/>
            </a:endParaRPr>
          </a:p>
          <a:p>
            <a:pPr marL="450850" indent="-450850" algn="just" fontAlgn="auto">
              <a:lnSpc>
                <a:spcPct val="150000"/>
              </a:lnSpc>
              <a:spcBef>
                <a:spcPts val="1200"/>
              </a:spcBef>
              <a:spcAft>
                <a:spcPts val="0"/>
              </a:spcAft>
              <a:buFont typeface="Arial" panose="020B0604020202020204" pitchFamily="34" charset="0"/>
              <a:buNone/>
              <a:defRPr/>
            </a:pPr>
            <a:endParaRPr lang="en-US" altLang="zh-TW" sz="2400" dirty="0">
              <a:latin typeface="微軟正黑體" panose="020B0604030504040204" pitchFamily="34" charset="-120"/>
              <a:ea typeface="微軟正黑體" panose="020B0604030504040204" pitchFamily="34" charset="-120"/>
            </a:endParaRPr>
          </a:p>
          <a:p>
            <a:pPr marL="450850" indent="-450850" algn="just" fontAlgn="auto">
              <a:lnSpc>
                <a:spcPct val="150000"/>
              </a:lnSpc>
              <a:spcBef>
                <a:spcPts val="1200"/>
              </a:spcBef>
              <a:spcAft>
                <a:spcPts val="0"/>
              </a:spcAft>
              <a:buFont typeface="Wingdings" panose="05000000000000000000" pitchFamily="2" charset="2"/>
              <a:buChar char="u"/>
              <a:defRPr/>
            </a:pPr>
            <a:r>
              <a:rPr lang="zh-TW" altLang="zh-TW" sz="2400" dirty="0" smtClean="0">
                <a:latin typeface="微軟正黑體" panose="020B0604030504040204" pitchFamily="34" charset="-120"/>
                <a:ea typeface="微軟正黑體" panose="020B0604030504040204" pitchFamily="34" charset="-120"/>
              </a:rPr>
              <a:t>表現</a:t>
            </a:r>
            <a:r>
              <a:rPr lang="zh-TW" altLang="en-US" sz="2400" dirty="0">
                <a:latin typeface="微軟正黑體" panose="020B0604030504040204" pitchFamily="34" charset="-120"/>
                <a:ea typeface="微軟正黑體" panose="020B0604030504040204" pitchFamily="34" charset="-120"/>
              </a:rPr>
              <a:t>標準</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(PLD)</a:t>
            </a:r>
            <a:r>
              <a:rPr lang="zh-TW" altLang="en-US" sz="2400" b="1" dirty="0">
                <a:solidFill>
                  <a:srgbClr val="953735"/>
                </a:solidFill>
                <a:latin typeface="微軟正黑體" panose="020B0604030504040204" pitchFamily="34" charset="-120"/>
                <a:ea typeface="微軟正黑體" panose="020B0604030504040204" pitchFamily="34" charset="-120"/>
              </a:rPr>
              <a:t>不會</a:t>
            </a:r>
            <a:r>
              <a:rPr lang="zh-TW" altLang="en-US" sz="2400" dirty="0">
                <a:latin typeface="微軟正黑體" panose="020B0604030504040204" pitchFamily="34" charset="-120"/>
                <a:ea typeface="微軟正黑體" panose="020B0604030504040204" pitchFamily="34" charset="-120"/>
              </a:rPr>
              <a:t>隨評量工具不同而有所</a:t>
            </a:r>
            <a:r>
              <a:rPr lang="zh-TW" altLang="en-US" sz="2400" dirty="0"/>
              <a:t>改變。</a:t>
            </a:r>
            <a:endParaRPr lang="en-US" altLang="zh-TW" sz="2400" dirty="0">
              <a:latin typeface="微軟正黑體" panose="020B0604030504040204" pitchFamily="34" charset="-120"/>
              <a:ea typeface="微軟正黑體" panose="020B0604030504040204" pitchFamily="34" charset="-120"/>
            </a:endParaRPr>
          </a:p>
          <a:p>
            <a:pPr marL="450850" indent="-450850" algn="just" fontAlgn="auto">
              <a:lnSpc>
                <a:spcPct val="150000"/>
              </a:lnSpc>
              <a:spcBef>
                <a:spcPts val="1200"/>
              </a:spcBef>
              <a:spcAft>
                <a:spcPts val="0"/>
              </a:spcAft>
              <a:buFont typeface="Wingdings" panose="05000000000000000000" pitchFamily="2" charset="2"/>
              <a:buChar char="u"/>
              <a:defRPr/>
            </a:pPr>
            <a:r>
              <a:rPr lang="zh-TW" altLang="en-US" sz="2400" dirty="0">
                <a:latin typeface="微軟正黑體" panose="020B0604030504040204" pitchFamily="34" charset="-120"/>
                <a:ea typeface="微軟正黑體" panose="020B0604030504040204" pitchFamily="34" charset="-120"/>
              </a:rPr>
              <a:t>評分指引</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(rubrics)</a:t>
            </a:r>
            <a:r>
              <a:rPr lang="zh-TW" altLang="en-US" sz="2400" dirty="0">
                <a:latin typeface="微軟正黑體" panose="020B0604030504040204" pitchFamily="34" charset="-120"/>
                <a:ea typeface="微軟正黑體" panose="020B0604030504040204" pitchFamily="34" charset="-120"/>
              </a:rPr>
              <a:t>會隨評量工具不同而有</a:t>
            </a:r>
            <a:r>
              <a:rPr lang="zh-TW" altLang="en-US" sz="2400" b="1" dirty="0">
                <a:solidFill>
                  <a:srgbClr val="953735"/>
                </a:solidFill>
                <a:latin typeface="微軟正黑體" panose="020B0604030504040204" pitchFamily="34" charset="-120"/>
                <a:ea typeface="微軟正黑體" panose="020B0604030504040204" pitchFamily="34" charset="-120"/>
              </a:rPr>
              <a:t>不同</a:t>
            </a:r>
            <a:r>
              <a:rPr lang="zh-TW" altLang="en-US" sz="2400" b="1" dirty="0" smtClean="0">
                <a:solidFill>
                  <a:srgbClr val="953735"/>
                </a:solidFill>
                <a:latin typeface="微軟正黑體" panose="020B0604030504040204" pitchFamily="34" charset="-120"/>
                <a:ea typeface="微軟正黑體" panose="020B0604030504040204" pitchFamily="34" charset="-120"/>
              </a:rPr>
              <a:t>考量</a:t>
            </a:r>
            <a:r>
              <a:rPr lang="zh-TW" altLang="en-US" sz="2400" dirty="0"/>
              <a:t>。</a:t>
            </a:r>
            <a:endParaRPr lang="en-US" altLang="zh-TW" sz="2400" b="1" dirty="0">
              <a:solidFill>
                <a:srgbClr val="953735"/>
              </a:solidFill>
              <a:latin typeface="微軟正黑體" panose="020B0604030504040204" pitchFamily="34" charset="-120"/>
              <a:ea typeface="微軟正黑體" panose="020B0604030504040204" pitchFamily="34" charset="-120"/>
            </a:endParaRPr>
          </a:p>
          <a:p>
            <a:pPr marL="450850" indent="-450850" algn="just" fontAlgn="auto">
              <a:lnSpc>
                <a:spcPct val="150000"/>
              </a:lnSpc>
              <a:spcBef>
                <a:spcPts val="1200"/>
              </a:spcBef>
              <a:spcAft>
                <a:spcPts val="0"/>
              </a:spcAft>
              <a:buFont typeface="Arial" panose="020B0604020202020204" pitchFamily="34" charset="0"/>
              <a:buNone/>
              <a:defRPr/>
            </a:pPr>
            <a:endParaRPr lang="en-US" altLang="zh-TW" sz="2400" b="1" dirty="0" smtClean="0">
              <a:solidFill>
                <a:srgbClr val="953735"/>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74C37147-0540-4F90-AFF9-1CBD80C29A8F}" type="slidenum">
              <a:rPr lang="es-ES" altLang="zh-TW" smtClean="0"/>
              <a:pPr>
                <a:defRPr/>
              </a:pPr>
              <a:t>27</a:t>
            </a:fld>
            <a:endParaRPr lang="es-ES" altLang="zh-TW"/>
          </a:p>
        </p:txBody>
      </p:sp>
      <p:sp>
        <p:nvSpPr>
          <p:cNvPr id="5" name="標題 1"/>
          <p:cNvSpPr txBox="1">
            <a:spLocks/>
          </p:cNvSpPr>
          <p:nvPr/>
        </p:nvSpPr>
        <p:spPr bwMode="auto">
          <a:xfrm>
            <a:off x="395288" y="3376514"/>
            <a:ext cx="8147050" cy="140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ts val="1200"/>
              </a:spcBef>
              <a:spcAft>
                <a:spcPts val="0"/>
              </a:spcAft>
              <a:buFontTx/>
              <a:buNone/>
            </a:pPr>
            <a:r>
              <a:rPr lang="zh-TW" altLang="en-US" sz="4400" b="1" dirty="0">
                <a:latin typeface="微軟正黑體" panose="020B0604030504040204" pitchFamily="34" charset="-120"/>
                <a:ea typeface="微軟正黑體" panose="020B0604030504040204" pitchFamily="34" charset="-120"/>
                <a:cs typeface="+mj-cs"/>
              </a:rPr>
              <a:t>迷思概念澄清</a:t>
            </a:r>
            <a:r>
              <a:rPr lang="en-US" altLang="zh-TW" sz="4400" b="1" dirty="0">
                <a:latin typeface="微軟正黑體" panose="020B0604030504040204" pitchFamily="34" charset="-120"/>
                <a:ea typeface="微軟正黑體" panose="020B0604030504040204" pitchFamily="34" charset="-120"/>
                <a:cs typeface="+mj-cs"/>
              </a:rPr>
              <a:t>-3</a:t>
            </a:r>
            <a:br>
              <a:rPr lang="en-US" altLang="zh-TW" sz="4400" b="1" dirty="0">
                <a:latin typeface="微軟正黑體" panose="020B0604030504040204" pitchFamily="34" charset="-120"/>
                <a:ea typeface="微軟正黑體" panose="020B0604030504040204" pitchFamily="34" charset="-120"/>
                <a:cs typeface="+mj-cs"/>
              </a:rPr>
            </a:br>
            <a:r>
              <a:rPr lang="zh-TW" altLang="en-US" sz="4400" b="1" dirty="0">
                <a:latin typeface="微軟正黑體" panose="020B0604030504040204" pitchFamily="34" charset="-120"/>
                <a:ea typeface="微軟正黑體" panose="020B0604030504040204" pitchFamily="34" charset="-120"/>
                <a:cs typeface="+mj-cs"/>
              </a:rPr>
              <a:t>表現標準 </a:t>
            </a:r>
            <a:r>
              <a:rPr lang="en-US" altLang="zh-TW" sz="4400" b="1" dirty="0">
                <a:latin typeface="微軟正黑體" panose="020B0604030504040204" pitchFamily="34" charset="-120"/>
                <a:ea typeface="微軟正黑體" panose="020B0604030504040204" pitchFamily="34" charset="-120"/>
                <a:cs typeface="+mj-cs"/>
              </a:rPr>
              <a:t>vs. </a:t>
            </a:r>
            <a:r>
              <a:rPr lang="zh-TW" altLang="en-US" sz="4400" b="1" dirty="0">
                <a:latin typeface="微軟正黑體" panose="020B0604030504040204" pitchFamily="34" charset="-120"/>
                <a:ea typeface="微軟正黑體" panose="020B0604030504040204" pitchFamily="34" charset="-120"/>
                <a:cs typeface="+mj-cs"/>
              </a:rPr>
              <a:t>評分指引</a:t>
            </a:r>
          </a:p>
        </p:txBody>
      </p:sp>
    </p:spTree>
    <p:extLst>
      <p:ext uri="{BB962C8B-B14F-4D97-AF65-F5344CB8AC3E}">
        <p14:creationId xmlns:p14="http://schemas.microsoft.com/office/powerpoint/2010/main" val="2754146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4" name="標題 1"/>
          <p:cNvSpPr>
            <a:spLocks noGrp="1"/>
          </p:cNvSpPr>
          <p:nvPr>
            <p:ph type="title"/>
          </p:nvPr>
        </p:nvSpPr>
        <p:spPr/>
        <p:txBody>
          <a:bodyPr>
            <a:normAutofit fontScale="90000"/>
          </a:bodyPr>
          <a:lstStyle/>
          <a:p>
            <a:pPr algn="ctr">
              <a:spcBef>
                <a:spcPts val="600"/>
              </a:spcBef>
              <a:spcAft>
                <a:spcPts val="600"/>
              </a:spcAft>
            </a:pPr>
            <a:r>
              <a:rPr lang="zh-TW" altLang="en-US" dirty="0">
                <a:latin typeface="微軟正黑體" panose="020B0604030504040204" pitchFamily="34" charset="-120"/>
                <a:ea typeface="微軟正黑體" panose="020B0604030504040204" pitchFamily="34" charset="-120"/>
              </a:rPr>
              <a:t>迷思概念澄清</a:t>
            </a:r>
            <a:r>
              <a:rPr lang="en-US" altLang="zh-TW" dirty="0">
                <a:latin typeface="微軟正黑體" panose="020B0604030504040204" pitchFamily="34" charset="-120"/>
                <a:ea typeface="微軟正黑體" panose="020B0604030504040204" pitchFamily="34" charset="-120"/>
              </a:rPr>
              <a:t>-3</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表現標準 </a:t>
            </a:r>
            <a:r>
              <a:rPr lang="en-US" altLang="zh-TW" dirty="0">
                <a:latin typeface="微軟正黑體" panose="020B0604030504040204" pitchFamily="34" charset="-120"/>
                <a:ea typeface="微軟正黑體" panose="020B0604030504040204" pitchFamily="34" charset="-120"/>
              </a:rPr>
              <a:t>vs. </a:t>
            </a:r>
            <a:r>
              <a:rPr lang="zh-TW" altLang="en-US" dirty="0">
                <a:latin typeface="微軟正黑體" panose="020B0604030504040204" pitchFamily="34" charset="-120"/>
                <a:ea typeface="微軟正黑體" panose="020B0604030504040204" pitchFamily="34" charset="-120"/>
              </a:rPr>
              <a:t>評分指引</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續</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20483" name="內容版面配置區 2"/>
          <p:cNvSpPr>
            <a:spLocks noGrp="1"/>
          </p:cNvSpPr>
          <p:nvPr>
            <p:ph idx="1"/>
          </p:nvPr>
        </p:nvSpPr>
        <p:spPr/>
        <p:txBody>
          <a:bodyPr/>
          <a:lstStyle/>
          <a:p>
            <a:pPr marL="450850" indent="-450850" algn="just">
              <a:lnSpc>
                <a:spcPct val="100000"/>
              </a:lnSpc>
              <a:spcBef>
                <a:spcPts val="1200"/>
              </a:spcBef>
              <a:spcAft>
                <a:spcPts val="600"/>
              </a:spcAft>
              <a:buFont typeface="Wingdings" panose="05000000000000000000" pitchFamily="2" charset="2"/>
              <a:buChar char="u"/>
              <a:defRPr/>
            </a:pPr>
            <a:r>
              <a:rPr lang="zh-TW" altLang="en-US" sz="2400" b="1" dirty="0" smtClean="0">
                <a:solidFill>
                  <a:srgbClr val="953735"/>
                </a:solidFill>
                <a:latin typeface="微軟正黑體" panose="020B0604030504040204" pitchFamily="34" charset="-120"/>
                <a:ea typeface="微軟正黑體" panose="020B0604030504040204" pitchFamily="34" charset="-120"/>
              </a:rPr>
              <a:t>呼應</a:t>
            </a:r>
            <a:r>
              <a:rPr lang="zh-TW" altLang="en-US" sz="2400" dirty="0" smtClean="0">
                <a:latin typeface="微軟正黑體" panose="020B0604030504040204" pitchFamily="34" charset="-120"/>
                <a:ea typeface="微軟正黑體" panose="020B0604030504040204" pitchFamily="34" charset="-120"/>
              </a:rPr>
              <a:t>表現標準的前提下，評分指引</a:t>
            </a:r>
            <a:r>
              <a:rPr lang="zh-TW" altLang="en-US" sz="2400" b="1" dirty="0" smtClean="0">
                <a:solidFill>
                  <a:srgbClr val="953735"/>
                </a:solidFill>
                <a:latin typeface="微軟正黑體" panose="020B0604030504040204" pitchFamily="34" charset="-120"/>
                <a:ea typeface="微軟正黑體" panose="020B0604030504040204" pitchFamily="34" charset="-120"/>
              </a:rPr>
              <a:t>更明確具體</a:t>
            </a:r>
            <a:r>
              <a:rPr lang="en-US" altLang="zh-TW" sz="2400" b="1" dirty="0" smtClean="0">
                <a:solidFill>
                  <a:srgbClr val="953735"/>
                </a:solidFill>
                <a:latin typeface="微軟正黑體" panose="020B0604030504040204" pitchFamily="34" charset="-120"/>
                <a:ea typeface="微軟正黑體" panose="020B0604030504040204" pitchFamily="34" charset="-120"/>
              </a:rPr>
              <a:t>(</a:t>
            </a:r>
            <a:r>
              <a:rPr lang="zh-TW" altLang="en-US" sz="2400" b="1" dirty="0" smtClean="0">
                <a:solidFill>
                  <a:srgbClr val="953735"/>
                </a:solidFill>
                <a:latin typeface="微軟正黑體" panose="020B0604030504040204" pitchFamily="34" charset="-120"/>
                <a:ea typeface="微軟正黑體" panose="020B0604030504040204" pitchFamily="34" charset="-120"/>
              </a:rPr>
              <a:t>可負向描述</a:t>
            </a:r>
            <a:r>
              <a:rPr lang="en-US" altLang="zh-TW" sz="2400" b="1" dirty="0" smtClean="0">
                <a:solidFill>
                  <a:srgbClr val="953735"/>
                </a:solidFill>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載明各等級在</a:t>
            </a:r>
            <a:r>
              <a:rPr lang="zh-TW" altLang="en-US" sz="2400" b="1" dirty="0">
                <a:solidFill>
                  <a:srgbClr val="953735"/>
                </a:solidFill>
                <a:latin typeface="微軟正黑體" panose="020B0604030504040204" pitchFamily="34" charset="-120"/>
                <a:ea typeface="微軟正黑體" panose="020B0604030504040204" pitchFamily="34" charset="-120"/>
              </a:rPr>
              <a:t>特定評量工具</a:t>
            </a:r>
            <a:r>
              <a:rPr lang="zh-TW" altLang="en-US" sz="2400" dirty="0" smtClean="0">
                <a:latin typeface="微軟正黑體" panose="020B0604030504040204" pitchFamily="34" charset="-120"/>
                <a:ea typeface="微軟正黑體" panose="020B0604030504040204" pitchFamily="34" charset="-120"/>
              </a:rPr>
              <a:t>的表現要求</a:t>
            </a:r>
            <a:endParaRPr lang="en-US" altLang="zh-TW" sz="2400" b="1" dirty="0" smtClean="0">
              <a:solidFill>
                <a:srgbClr val="953735"/>
              </a:solidFill>
              <a:latin typeface="微軟正黑體" panose="020B0604030504040204" pitchFamily="34" charset="-120"/>
              <a:ea typeface="微軟正黑體" panose="020B0604030504040204" pitchFamily="34" charset="-120"/>
            </a:endParaRPr>
          </a:p>
          <a:p>
            <a:pPr marL="450850" indent="-450850" algn="just" fontAlgn="auto">
              <a:lnSpc>
                <a:spcPct val="100000"/>
              </a:lnSpc>
              <a:spcBef>
                <a:spcPts val="1200"/>
              </a:spcBef>
              <a:spcAft>
                <a:spcPts val="0"/>
              </a:spcAft>
              <a:buFont typeface="Wingdings" panose="05000000000000000000" pitchFamily="2" charset="2"/>
              <a:buChar char="u"/>
              <a:defRPr/>
            </a:pPr>
            <a:endParaRPr lang="en-US" altLang="zh-TW" b="1" dirty="0">
              <a:solidFill>
                <a:srgbClr val="953735"/>
              </a:solidFill>
              <a:latin typeface="微軟正黑體" panose="020B0604030504040204" pitchFamily="34" charset="-120"/>
              <a:ea typeface="微軟正黑體" panose="020B0604030504040204" pitchFamily="34" charset="-120"/>
            </a:endParaRPr>
          </a:p>
          <a:p>
            <a:pPr marL="450850" indent="-450850" algn="just" fontAlgn="auto">
              <a:lnSpc>
                <a:spcPct val="100000"/>
              </a:lnSpc>
              <a:spcBef>
                <a:spcPts val="1200"/>
              </a:spcBef>
              <a:spcAft>
                <a:spcPts val="0"/>
              </a:spcAft>
              <a:buFont typeface="Arial" panose="020B0604020202020204" pitchFamily="34" charset="0"/>
              <a:buNone/>
              <a:defRPr/>
            </a:pPr>
            <a:r>
              <a:rPr lang="zh-TW" altLang="en-US" sz="2400" dirty="0" smtClean="0">
                <a:latin typeface="微軟正黑體" panose="020B0604030504040204" pitchFamily="34" charset="-120"/>
                <a:ea typeface="微軟正黑體" panose="020B0604030504040204" pitchFamily="34" charset="-120"/>
              </a:rPr>
              <a:t>  </a:t>
            </a:r>
            <a:endParaRPr lang="en-US" altLang="zh-TW" b="1" dirty="0" smtClean="0">
              <a:solidFill>
                <a:srgbClr val="953735"/>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9AD34868-EC7A-4CCC-84CE-94DE4F94311D}" type="slidenum">
              <a:rPr lang="es-ES" altLang="zh-TW" smtClean="0"/>
              <a:pPr>
                <a:defRPr/>
              </a:pPr>
              <a:t>28</a:t>
            </a:fld>
            <a:endParaRPr lang="es-ES" altLang="zh-TW"/>
          </a:p>
        </p:txBody>
      </p:sp>
      <p:grpSp>
        <p:nvGrpSpPr>
          <p:cNvPr id="3" name="群組 2"/>
          <p:cNvGrpSpPr/>
          <p:nvPr/>
        </p:nvGrpSpPr>
        <p:grpSpPr>
          <a:xfrm>
            <a:off x="433537" y="2501621"/>
            <a:ext cx="8276926" cy="4219854"/>
            <a:chOff x="181618" y="1916113"/>
            <a:chExt cx="9465836" cy="4826000"/>
          </a:xfrm>
        </p:grpSpPr>
        <p:pic>
          <p:nvPicPr>
            <p:cNvPr id="46082" name="圖片 1"/>
            <p:cNvPicPr>
              <a:picLocks noChangeAspect="1"/>
            </p:cNvPicPr>
            <p:nvPr/>
          </p:nvPicPr>
          <p:blipFill>
            <a:blip r:embed="rId3" cstate="print">
              <a:extLst>
                <a:ext uri="{28A0092B-C50C-407E-A947-70E740481C1C}">
                  <a14:useLocalDpi xmlns:a14="http://schemas.microsoft.com/office/drawing/2010/main" val="0"/>
                </a:ext>
              </a:extLst>
            </a:blip>
            <a:srcRect t="154" b="2"/>
            <a:stretch>
              <a:fillRect/>
            </a:stretch>
          </p:blipFill>
          <p:spPr bwMode="auto">
            <a:xfrm>
              <a:off x="2778125" y="1916113"/>
              <a:ext cx="4776788"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向上箭號 3"/>
            <p:cNvSpPr/>
            <p:nvPr/>
          </p:nvSpPr>
          <p:spPr>
            <a:xfrm rot="5400000">
              <a:off x="2426494" y="2610644"/>
              <a:ext cx="244475" cy="677863"/>
            </a:xfrm>
            <a:prstGeom prst="upArrow">
              <a:avLst>
                <a:gd name="adj1" fmla="val 50000"/>
                <a:gd name="adj2" fmla="val 43714"/>
              </a:avLst>
            </a:prstGeom>
            <a:solidFill>
              <a:schemeClr val="accent2">
                <a:lumMod val="50000"/>
              </a:schemeClr>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zh-TW" smtClean="0">
                <a:solidFill>
                  <a:srgbClr val="FFFFFF"/>
                </a:solidFill>
                <a:latin typeface="Calibri" panose="020F0502020204030204" pitchFamily="34" charset="0"/>
              </a:endParaRPr>
            </a:p>
          </p:txBody>
        </p:sp>
        <p:sp>
          <p:nvSpPr>
            <p:cNvPr id="9" name="向上箭號 8"/>
            <p:cNvSpPr/>
            <p:nvPr/>
          </p:nvSpPr>
          <p:spPr>
            <a:xfrm rot="5400000">
              <a:off x="2414420" y="4022917"/>
              <a:ext cx="253168" cy="662407"/>
            </a:xfrm>
            <a:prstGeom prst="upArrow">
              <a:avLst>
                <a:gd name="adj1" fmla="val 50000"/>
                <a:gd name="adj2" fmla="val 43714"/>
              </a:avLst>
            </a:prstGeom>
            <a:solidFill>
              <a:schemeClr val="accent2">
                <a:lumMod val="50000"/>
              </a:schemeClr>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zh-TW" smtClean="0">
                <a:solidFill>
                  <a:srgbClr val="FFFFFF"/>
                </a:solidFill>
                <a:latin typeface="Calibri" panose="020F0502020204030204" pitchFamily="34" charset="0"/>
              </a:endParaRPr>
            </a:p>
          </p:txBody>
        </p:sp>
        <p:sp>
          <p:nvSpPr>
            <p:cNvPr id="10" name="矩形 9"/>
            <p:cNvSpPr>
              <a:spLocks noChangeArrowheads="1"/>
            </p:cNvSpPr>
            <p:nvPr/>
          </p:nvSpPr>
          <p:spPr bwMode="auto">
            <a:xfrm>
              <a:off x="181619" y="2458594"/>
              <a:ext cx="2252663" cy="95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TW" altLang="en-US" sz="2400" dirty="0">
                  <a:latin typeface="Times New Roman" panose="02020603050405020304" pitchFamily="18" charset="0"/>
                  <a:ea typeface="標楷體" panose="03000509000000000000" pitchFamily="65" charset="-120"/>
                </a:rPr>
                <a:t>對應的</a:t>
              </a:r>
              <a:r>
                <a:rPr lang="en-US" altLang="zh-TW" sz="2400" dirty="0">
                  <a:latin typeface="Times New Roman" panose="02020603050405020304" pitchFamily="18" charset="0"/>
                  <a:ea typeface="標楷體" panose="03000509000000000000" pitchFamily="65" charset="-120"/>
                </a:rPr>
                <a:t>PLD</a:t>
              </a:r>
            </a:p>
            <a:p>
              <a:r>
                <a:rPr lang="en-US" altLang="zh-TW" sz="2400" b="1" dirty="0">
                  <a:latin typeface="Times New Roman" panose="02020603050405020304" pitchFamily="18" charset="0"/>
                  <a:ea typeface="標楷體" panose="03000509000000000000" pitchFamily="65" charset="-120"/>
                </a:rPr>
                <a:t>(</a:t>
              </a:r>
              <a:r>
                <a:rPr lang="zh-TW" altLang="en-US" sz="2400" b="1" dirty="0">
                  <a:latin typeface="Times New Roman" panose="02020603050405020304" pitchFamily="18" charset="0"/>
                  <a:ea typeface="標楷體" panose="03000509000000000000" pitchFamily="65" charset="-120"/>
                </a:rPr>
                <a:t>欲評的能力</a:t>
              </a:r>
              <a:r>
                <a:rPr lang="en-US" altLang="zh-TW" sz="2400" b="1" dirty="0">
                  <a:latin typeface="Times New Roman" panose="02020603050405020304" pitchFamily="18" charset="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endParaRPr>
            </a:p>
          </p:txBody>
        </p:sp>
        <p:sp>
          <p:nvSpPr>
            <p:cNvPr id="11" name="矩形 10"/>
            <p:cNvSpPr>
              <a:spLocks noChangeArrowheads="1"/>
            </p:cNvSpPr>
            <p:nvPr/>
          </p:nvSpPr>
          <p:spPr bwMode="auto">
            <a:xfrm>
              <a:off x="181618" y="3853931"/>
              <a:ext cx="2028182" cy="95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TW" altLang="en-US" sz="2400" dirty="0">
                  <a:latin typeface="Times New Roman" panose="02020603050405020304" pitchFamily="18" charset="0"/>
                  <a:ea typeface="標楷體" panose="03000509000000000000" pitchFamily="65" charset="-120"/>
                </a:rPr>
                <a:t>如何評等</a:t>
              </a:r>
              <a:endParaRPr lang="en-US" altLang="zh-TW" sz="2400" dirty="0">
                <a:latin typeface="Times New Roman" panose="02020603050405020304" pitchFamily="18" charset="0"/>
                <a:ea typeface="標楷體" panose="03000509000000000000" pitchFamily="65" charset="-120"/>
              </a:endParaRPr>
            </a:p>
            <a:p>
              <a:r>
                <a:rPr lang="en-US" altLang="zh-TW" sz="2400" b="1" dirty="0">
                  <a:latin typeface="Times New Roman" panose="02020603050405020304" pitchFamily="18" charset="0"/>
                  <a:ea typeface="標楷體" panose="03000509000000000000" pitchFamily="65" charset="-120"/>
                </a:rPr>
                <a:t>(</a:t>
              </a:r>
              <a:r>
                <a:rPr lang="zh-TW" altLang="en-US" sz="2400" b="1" dirty="0">
                  <a:latin typeface="Times New Roman" panose="02020603050405020304" pitchFamily="18" charset="0"/>
                  <a:ea typeface="標楷體" panose="03000509000000000000" pitchFamily="65" charset="-120"/>
                </a:rPr>
                <a:t>評分指引</a:t>
              </a:r>
              <a:r>
                <a:rPr lang="en-US" altLang="zh-TW" sz="2400" b="1" dirty="0">
                  <a:latin typeface="Times New Roman" panose="02020603050405020304" pitchFamily="18" charset="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endParaRPr>
            </a:p>
          </p:txBody>
        </p:sp>
        <p:sp>
          <p:nvSpPr>
            <p:cNvPr id="12" name="矩形 11"/>
            <p:cNvSpPr/>
            <p:nvPr/>
          </p:nvSpPr>
          <p:spPr>
            <a:xfrm>
              <a:off x="4419600" y="2679700"/>
              <a:ext cx="1822450" cy="527979"/>
            </a:xfrm>
            <a:prstGeom prst="rect">
              <a:avLst/>
            </a:prstGeom>
            <a:ln w="38100">
              <a:solidFill>
                <a:srgbClr val="FF0000"/>
              </a:solidFill>
            </a:ln>
          </p:spPr>
          <p:txBody>
            <a:bodyPr>
              <a:spAutoFit/>
            </a:bodyPr>
            <a:lstStyle/>
            <a:p>
              <a:pPr>
                <a:defRPr/>
              </a:pPr>
              <a:r>
                <a:rPr lang="en-US" altLang="zh-TW" sz="2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PLD</a:t>
              </a:r>
              <a:r>
                <a:rPr lang="zh-TW" altLang="en-US" sz="2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固定</a:t>
              </a:r>
              <a:endParaRPr lang="en-US" altLang="zh-TW" sz="2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矩形 13"/>
            <p:cNvSpPr/>
            <p:nvPr/>
          </p:nvSpPr>
          <p:spPr bwMode="auto">
            <a:xfrm rot="5400000">
              <a:off x="4978400" y="4195763"/>
              <a:ext cx="4102100" cy="84455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endParaRPr>
            </a:p>
          </p:txBody>
        </p:sp>
        <p:sp>
          <p:nvSpPr>
            <p:cNvPr id="15" name="矩形 14"/>
            <p:cNvSpPr/>
            <p:nvPr/>
          </p:nvSpPr>
          <p:spPr>
            <a:xfrm>
              <a:off x="4030663" y="3906838"/>
              <a:ext cx="2301875" cy="1091156"/>
            </a:xfrm>
            <a:prstGeom prst="rect">
              <a:avLst/>
            </a:prstGeom>
            <a:ln w="38100">
              <a:solidFill>
                <a:srgbClr val="FF0000"/>
              </a:solidFill>
            </a:ln>
          </p:spPr>
          <p:txBody>
            <a:bodyPr>
              <a:spAutoFit/>
            </a:bodyPr>
            <a:lstStyle/>
            <a:p>
              <a:pPr>
                <a:defRPr/>
              </a:pPr>
              <a:r>
                <a:rPr lang="en-US" altLang="zh-TW" sz="2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rubrics</a:t>
              </a:r>
            </a:p>
            <a:p>
              <a:pPr>
                <a:defRPr/>
              </a:pPr>
              <a:r>
                <a:rPr lang="en-US" altLang="zh-TW" sz="28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case by case</a:t>
              </a:r>
            </a:p>
          </p:txBody>
        </p:sp>
        <p:sp>
          <p:nvSpPr>
            <p:cNvPr id="13" name="矩形 12"/>
            <p:cNvSpPr/>
            <p:nvPr/>
          </p:nvSpPr>
          <p:spPr>
            <a:xfrm>
              <a:off x="7616446" y="3906838"/>
              <a:ext cx="2031008" cy="950363"/>
            </a:xfrm>
            <a:prstGeom prst="rect">
              <a:avLst/>
            </a:prstGeom>
            <a:ln w="38100">
              <a:solidFill>
                <a:srgbClr val="FF0000"/>
              </a:solidFill>
            </a:ln>
          </p:spPr>
          <p:txBody>
            <a:bodyPr wrap="square">
              <a:spAutoFit/>
            </a:bodyPr>
            <a:lstStyle/>
            <a:p>
              <a:pPr>
                <a:defRPr/>
              </a:pPr>
              <a:r>
                <a:rPr lang="en-US" altLang="zh-TW" sz="2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rubrics</a:t>
              </a:r>
              <a:r>
                <a:rPr lang="zh-TW" altLang="en-US" sz="2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比</a:t>
              </a:r>
              <a:r>
                <a:rPr lang="en-US" altLang="zh-TW" sz="2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PLD</a:t>
              </a:r>
              <a:r>
                <a:rPr lang="zh-TW" altLang="en-US" sz="2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更具體</a:t>
              </a:r>
              <a:endParaRPr lang="en-US" altLang="zh-TW" sz="2400" b="1" kern="1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矩形 17"/>
            <p:cNvSpPr/>
            <p:nvPr/>
          </p:nvSpPr>
          <p:spPr bwMode="auto">
            <a:xfrm rot="5400000">
              <a:off x="2595563" y="5197475"/>
              <a:ext cx="869950" cy="346075"/>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endParaRPr>
            </a:p>
          </p:txBody>
        </p:sp>
        <p:sp>
          <p:nvSpPr>
            <p:cNvPr id="19" name="矩形 18"/>
            <p:cNvSpPr/>
            <p:nvPr/>
          </p:nvSpPr>
          <p:spPr bwMode="auto">
            <a:xfrm rot="5400000">
              <a:off x="5237956" y="1891507"/>
              <a:ext cx="185737" cy="5842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endParaRPr>
            </a:p>
          </p:txBody>
        </p:sp>
      </p:grpSp>
      <p:sp>
        <p:nvSpPr>
          <p:cNvPr id="20" name="矩形 19"/>
          <p:cNvSpPr>
            <a:spLocks noChangeArrowheads="1"/>
          </p:cNvSpPr>
          <p:nvPr/>
        </p:nvSpPr>
        <p:spPr bwMode="auto">
          <a:xfrm>
            <a:off x="193816" y="2473908"/>
            <a:ext cx="2209450" cy="523220"/>
          </a:xfrm>
          <a:prstGeom prst="rect">
            <a:avLst/>
          </a:prstGeom>
          <a:solidFill>
            <a:srgbClr val="FFFFCC">
              <a:alpha val="6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TW" altLang="en-US" sz="2800" dirty="0" smtClean="0">
                <a:latin typeface="Times New Roman" panose="02020603050405020304" pitchFamily="18" charset="0"/>
                <a:ea typeface="標楷體" panose="03000509000000000000" pitchFamily="65" charset="-120"/>
              </a:rPr>
              <a:t>某評量工具</a:t>
            </a:r>
            <a:endParaRPr lang="en-US" altLang="zh-TW" sz="2800" b="1" dirty="0">
              <a:solidFill>
                <a:srgbClr val="953735"/>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9041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a:xfrm>
            <a:off x="179512" y="275691"/>
            <a:ext cx="6480720" cy="936625"/>
          </a:xfrm>
        </p:spPr>
        <p:txBody>
          <a:bodyPr>
            <a:normAutofit fontScale="90000"/>
          </a:bodyPr>
          <a:lstStyle/>
          <a:p>
            <a:pPr algn="ctr"/>
            <a:r>
              <a:rPr lang="zh-TW" altLang="en-US" dirty="0" smtClean="0">
                <a:latin typeface="微軟正黑體" panose="020B0604030504040204" pitchFamily="34" charset="-120"/>
                <a:ea typeface="微軟正黑體" panose="020B0604030504040204" pitchFamily="34" charset="-120"/>
              </a:rPr>
              <a:t>迷思概念澄清</a:t>
            </a:r>
            <a:r>
              <a:rPr lang="en-US" altLang="zh-TW"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4</a:t>
            </a:r>
            <a:b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dirty="0" smtClean="0">
                <a:latin typeface="微軟正黑體" panose="020B0604030504040204" pitchFamily="34" charset="-120"/>
                <a:ea typeface="微軟正黑體" panose="020B0604030504040204" pitchFamily="34" charset="-120"/>
              </a:rPr>
              <a:t>全對不</a:t>
            </a:r>
            <a:r>
              <a:rPr lang="zh-TW" altLang="en-US" dirty="0" smtClean="0">
                <a:latin typeface="微軟正黑體" panose="020B0604030504040204" pitchFamily="34" charset="-120"/>
                <a:ea typeface="微軟正黑體" panose="020B0604030504040204" pitchFamily="34" charset="-120"/>
              </a:rPr>
              <a:t>一定</a:t>
            </a:r>
            <a:r>
              <a:rPr lang="zh-TW" altLang="zh-TW" dirty="0" smtClean="0">
                <a:latin typeface="微軟正黑體" panose="020B0604030504040204" pitchFamily="34" charset="-120"/>
                <a:ea typeface="微軟正黑體" panose="020B0604030504040204" pitchFamily="34" charset="-120"/>
              </a:rPr>
              <a:t>代表</a:t>
            </a:r>
            <a:r>
              <a:rPr lang="zh-TW" altLang="en-US" dirty="0" smtClean="0">
                <a:latin typeface="微軟正黑體" panose="020B0604030504040204" pitchFamily="34" charset="-120"/>
                <a:ea typeface="微軟正黑體" panose="020B0604030504040204" pitchFamily="34" charset="-120"/>
              </a:rPr>
              <a:t>能力</a:t>
            </a:r>
            <a:r>
              <a:rPr lang="zh-TW" altLang="zh-TW" dirty="0" smtClean="0">
                <a:latin typeface="微軟正黑體" panose="020B0604030504040204" pitchFamily="34" charset="-120"/>
                <a:ea typeface="微軟正黑體" panose="020B0604030504040204" pitchFamily="34" charset="-120"/>
              </a:rPr>
              <a:t>達到</a:t>
            </a:r>
            <a:r>
              <a:rPr lang="en-US" altLang="zh-TW" dirty="0" smtClean="0">
                <a:latin typeface="微軟正黑體" panose="020B0604030504040204" pitchFamily="34" charset="-120"/>
                <a:ea typeface="微軟正黑體" panose="020B0604030504040204" pitchFamily="34" charset="-120"/>
              </a:rPr>
              <a:t>A</a:t>
            </a:r>
            <a:r>
              <a:rPr lang="zh-TW" altLang="zh-TW" dirty="0" smtClean="0">
                <a:latin typeface="微軟正黑體" panose="020B0604030504040204" pitchFamily="34" charset="-120"/>
                <a:ea typeface="微軟正黑體" panose="020B0604030504040204" pitchFamily="34" charset="-120"/>
              </a:rPr>
              <a:t>等級</a:t>
            </a:r>
            <a:endParaRPr lang="zh-TW" altLang="en-US" dirty="0" smtClean="0">
              <a:latin typeface="微軟正黑體" panose="020B0604030504040204" pitchFamily="34" charset="-120"/>
              <a:ea typeface="微軟正黑體" panose="020B0604030504040204" pitchFamily="34" charset="-120"/>
            </a:endParaRPr>
          </a:p>
        </p:txBody>
      </p:sp>
      <p:sp>
        <p:nvSpPr>
          <p:cNvPr id="20483" name="內容版面配置區 2"/>
          <p:cNvSpPr>
            <a:spLocks noGrp="1"/>
          </p:cNvSpPr>
          <p:nvPr>
            <p:ph idx="1"/>
          </p:nvPr>
        </p:nvSpPr>
        <p:spPr/>
        <p:txBody>
          <a:bodyPr/>
          <a:lstStyle/>
          <a:p>
            <a:pPr marL="450850" indent="-450850" algn="just">
              <a:lnSpc>
                <a:spcPct val="150000"/>
              </a:lnSpc>
              <a:spcBef>
                <a:spcPts val="1200"/>
              </a:spcBef>
              <a:spcAft>
                <a:spcPts val="0"/>
              </a:spcAft>
              <a:buFont typeface="Wingdings" panose="05000000000000000000" pitchFamily="2" charset="2"/>
              <a:buChar char="u"/>
              <a:defRPr/>
            </a:pPr>
            <a:r>
              <a:rPr lang="zh-TW" altLang="zh-TW" sz="3200" dirty="0" smtClean="0">
                <a:latin typeface="微軟正黑體" panose="020B0604030504040204" pitchFamily="34" charset="-120"/>
                <a:ea typeface="微軟正黑體" panose="020B0604030504040204" pitchFamily="34" charset="-120"/>
              </a:rPr>
              <a:t>一份卷</a:t>
            </a:r>
            <a:r>
              <a:rPr lang="zh-TW" altLang="zh-TW" sz="3200" b="1" dirty="0" smtClean="0">
                <a:solidFill>
                  <a:srgbClr val="953735"/>
                </a:solidFill>
                <a:latin typeface="微軟正黑體" panose="020B0604030504040204" pitchFamily="34" charset="-120"/>
                <a:ea typeface="微軟正黑體" panose="020B0604030504040204" pitchFamily="34" charset="-120"/>
              </a:rPr>
              <a:t>全對</a:t>
            </a:r>
            <a:r>
              <a:rPr lang="zh-TW" altLang="en-US" sz="3200" b="1" dirty="0" smtClean="0">
                <a:solidFill>
                  <a:srgbClr val="953735"/>
                </a:solidFill>
                <a:latin typeface="微軟正黑體" panose="020B0604030504040204" pitchFamily="34" charset="-120"/>
                <a:ea typeface="微軟正黑體" panose="020B0604030504040204" pitchFamily="34" charset="-120"/>
              </a:rPr>
              <a:t>，並</a:t>
            </a:r>
            <a:r>
              <a:rPr lang="zh-TW" altLang="zh-TW" sz="3200" b="1" dirty="0" smtClean="0">
                <a:solidFill>
                  <a:srgbClr val="953735"/>
                </a:solidFill>
                <a:latin typeface="微軟正黑體" panose="020B0604030504040204" pitchFamily="34" charset="-120"/>
                <a:ea typeface="微軟正黑體" panose="020B0604030504040204" pitchFamily="34" charset="-120"/>
              </a:rPr>
              <a:t>不代表</a:t>
            </a:r>
            <a:r>
              <a:rPr lang="zh-TW" altLang="en-US" sz="3200" b="1" dirty="0" smtClean="0">
                <a:solidFill>
                  <a:srgbClr val="953735"/>
                </a:solidFill>
                <a:latin typeface="微軟正黑體" panose="020B0604030504040204" pitchFamily="34" charset="-120"/>
                <a:ea typeface="微軟正黑體" panose="020B0604030504040204" pitchFamily="34" charset="-120"/>
              </a:rPr>
              <a:t>學生能力</a:t>
            </a:r>
            <a:r>
              <a:rPr lang="zh-TW" altLang="zh-TW" sz="3200" b="1" dirty="0" smtClean="0">
                <a:solidFill>
                  <a:srgbClr val="953735"/>
                </a:solidFill>
                <a:latin typeface="微軟正黑體" panose="020B0604030504040204" pitchFamily="34" charset="-120"/>
                <a:ea typeface="微軟正黑體" panose="020B0604030504040204" pitchFamily="34" charset="-120"/>
              </a:rPr>
              <a:t>一定達到</a:t>
            </a:r>
            <a:r>
              <a:rPr lang="en-US" altLang="zh-TW" sz="3200" b="1" dirty="0" smtClean="0">
                <a:solidFill>
                  <a:srgbClr val="953735"/>
                </a:solidFill>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zh-TW" sz="3200" b="1" dirty="0" smtClean="0">
                <a:solidFill>
                  <a:srgbClr val="953735"/>
                </a:solidFill>
                <a:latin typeface="微軟正黑體" panose="020B0604030504040204" pitchFamily="34" charset="-120"/>
                <a:ea typeface="微軟正黑體" panose="020B0604030504040204" pitchFamily="34" charset="-120"/>
              </a:rPr>
              <a:t>等級</a:t>
            </a:r>
            <a:r>
              <a:rPr lang="zh-TW" altLang="zh-TW" sz="3200" dirty="0" smtClean="0">
                <a:latin typeface="微軟正黑體" panose="020B0604030504040204" pitchFamily="34" charset="-120"/>
                <a:ea typeface="微軟正黑體" panose="020B0604030504040204" pitchFamily="34" charset="-120"/>
              </a:rPr>
              <a:t>，</a:t>
            </a:r>
            <a:r>
              <a:rPr lang="zh-TW" altLang="en-US" sz="3200" dirty="0" smtClean="0">
                <a:latin typeface="微軟正黑體" panose="020B0604030504040204" pitchFamily="34" charset="-120"/>
                <a:ea typeface="微軟正黑體" panose="020B0604030504040204" pitchFamily="34" charset="-120"/>
              </a:rPr>
              <a:t>端視題目設計所能讓學生呈現出</a:t>
            </a:r>
            <a:r>
              <a:rPr lang="zh-TW" altLang="zh-TW" sz="3200" dirty="0" smtClean="0">
                <a:latin typeface="微軟正黑體" panose="020B0604030504040204" pitchFamily="34" charset="-120"/>
                <a:ea typeface="微軟正黑體" panose="020B0604030504040204" pitchFamily="34" charset="-120"/>
              </a:rPr>
              <a:t>的能力表現</a:t>
            </a:r>
            <a:r>
              <a:rPr lang="zh-TW" altLang="en-US" sz="3200" dirty="0" smtClean="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pPr marL="0" indent="0" algn="just">
              <a:lnSpc>
                <a:spcPct val="150000"/>
              </a:lnSpc>
              <a:spcBef>
                <a:spcPts val="1200"/>
              </a:spcBef>
              <a:spcAft>
                <a:spcPts val="0"/>
              </a:spcAft>
              <a:buNone/>
              <a:defRPr/>
            </a:pPr>
            <a:r>
              <a:rPr lang="zh-TW" altLang="en-US" sz="3200" b="1" dirty="0" smtClean="0">
                <a:latin typeface="微軟正黑體" panose="020B0604030504040204" pitchFamily="34" charset="-120"/>
                <a:ea typeface="微軟正黑體" panose="020B0604030504040204" pitchFamily="34" charset="-120"/>
              </a:rPr>
              <a:t>例如：題目都是檢測</a:t>
            </a:r>
            <a:r>
              <a:rPr lang="en-US" altLang="zh-TW" sz="3200" b="1" dirty="0" smtClean="0">
                <a:latin typeface="微軟正黑體" panose="020B0604030504040204" pitchFamily="34" charset="-120"/>
                <a:ea typeface="微軟正黑體" panose="020B0604030504040204" pitchFamily="34" charset="-120"/>
              </a:rPr>
              <a:t>C</a:t>
            </a:r>
            <a:r>
              <a:rPr lang="zh-TW" altLang="en-US" sz="3200" b="1" dirty="0" smtClean="0">
                <a:latin typeface="微軟正黑體" panose="020B0604030504040204" pitchFamily="34" charset="-120"/>
                <a:ea typeface="微軟正黑體" panose="020B0604030504040204" pitchFamily="34" charset="-120"/>
              </a:rPr>
              <a:t>等級的試卷，答對再多題，也無法得知學生能力是否符合</a:t>
            </a:r>
            <a:r>
              <a:rPr lang="en-US" altLang="zh-TW" sz="3200" b="1" dirty="0" smtClean="0">
                <a:latin typeface="微軟正黑體" panose="020B0604030504040204" pitchFamily="34" charset="-120"/>
                <a:ea typeface="微軟正黑體" panose="020B0604030504040204" pitchFamily="34" charset="-120"/>
              </a:rPr>
              <a:t>A</a:t>
            </a:r>
            <a:r>
              <a:rPr lang="zh-TW" altLang="en-US" sz="3200" b="1" dirty="0" smtClean="0">
                <a:latin typeface="微軟正黑體" panose="020B0604030504040204" pitchFamily="34" charset="-120"/>
                <a:ea typeface="微軟正黑體" panose="020B0604030504040204" pitchFamily="34" charset="-120"/>
              </a:rPr>
              <a:t>等級描述。</a:t>
            </a:r>
            <a:endParaRPr lang="en-US" altLang="zh-TW" sz="3200" b="1" dirty="0" smtClean="0">
              <a:latin typeface="微軟正黑體" panose="020B0604030504040204" pitchFamily="34" charset="-120"/>
              <a:ea typeface="微軟正黑體" panose="020B0604030504040204" pitchFamily="34" charset="-120"/>
            </a:endParaRPr>
          </a:p>
          <a:p>
            <a:pPr marL="0" indent="0" algn="just">
              <a:lnSpc>
                <a:spcPct val="100000"/>
              </a:lnSpc>
              <a:spcBef>
                <a:spcPts val="1200"/>
              </a:spcBef>
              <a:spcAft>
                <a:spcPts val="0"/>
              </a:spcAft>
              <a:buFont typeface="Arial" panose="020B0604020202020204" pitchFamily="34" charset="0"/>
              <a:buNone/>
              <a:defRPr/>
            </a:pPr>
            <a:endParaRPr lang="en-US" altLang="zh-TW" sz="2800" dirty="0" smtClean="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0F6BC2CC-9B9F-43C3-8AD5-AC6DB4A48120}" type="slidenum">
              <a:rPr lang="es-ES" altLang="zh-TW" smtClean="0"/>
              <a:pPr>
                <a:defRPr/>
              </a:pPr>
              <a:t>29</a:t>
            </a:fld>
            <a:endParaRPr lang="es-ES" altLang="zh-TW"/>
          </a:p>
        </p:txBody>
      </p:sp>
    </p:spTree>
    <p:extLst>
      <p:ext uri="{BB962C8B-B14F-4D97-AF65-F5344CB8AC3E}">
        <p14:creationId xmlns:p14="http://schemas.microsoft.com/office/powerpoint/2010/main" val="3190109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normAutofit fontScale="90000"/>
          </a:bodyPr>
          <a:lstStyle/>
          <a:p>
            <a:pPr algn="ctr"/>
            <a:r>
              <a:rPr lang="zh-TW" altLang="en-US" sz="4400" b="1" dirty="0">
                <a:latin typeface="+mj-ea"/>
              </a:rPr>
              <a:t>國民小學學生學習成就</a:t>
            </a:r>
            <a:r>
              <a:rPr lang="en-US" altLang="zh-TW" sz="4400" b="1" dirty="0">
                <a:latin typeface="+mj-ea"/>
              </a:rPr>
              <a:t/>
            </a:r>
            <a:br>
              <a:rPr lang="en-US" altLang="zh-TW" sz="4400" b="1" dirty="0">
                <a:latin typeface="+mj-ea"/>
              </a:rPr>
            </a:br>
            <a:r>
              <a:rPr lang="zh-TW" altLang="en-US" sz="4400" b="1" dirty="0">
                <a:latin typeface="+mj-ea"/>
              </a:rPr>
              <a:t>素養導向標準本位評量</a:t>
            </a:r>
            <a:r>
              <a:rPr lang="en-US" altLang="zh-TW" sz="3600" b="1" dirty="0" smtClean="0">
                <a:latin typeface="標楷體" panose="03000509000000000000" pitchFamily="65" charset="-120"/>
                <a:ea typeface="標楷體" panose="03000509000000000000" pitchFamily="65" charset="-120"/>
              </a:rPr>
              <a:t/>
            </a:r>
            <a:br>
              <a:rPr lang="en-US" altLang="zh-TW" sz="3600" b="1" dirty="0" smtClean="0">
                <a:latin typeface="標楷體" panose="03000509000000000000" pitchFamily="65" charset="-120"/>
                <a:ea typeface="標楷體" panose="03000509000000000000" pitchFamily="65" charset="-120"/>
              </a:rPr>
            </a:br>
            <a:r>
              <a:rPr lang="zh-TW" altLang="en-US" sz="4400" b="1" dirty="0" smtClean="0">
                <a:solidFill>
                  <a:srgbClr val="0070C0"/>
                </a:solidFill>
                <a:latin typeface="微軟正黑體" panose="020B0604030504040204" pitchFamily="34" charset="-120"/>
                <a:ea typeface="微軟正黑體" panose="020B0604030504040204" pitchFamily="34" charset="-120"/>
              </a:rPr>
              <a:t>～ </a:t>
            </a:r>
            <a:r>
              <a:rPr lang="zh-TW" altLang="en-US" sz="4400" b="1" dirty="0" smtClean="0">
                <a:solidFill>
                  <a:srgbClr val="0070C0"/>
                </a:solidFill>
                <a:latin typeface="微軟正黑體" panose="020B0604030504040204" pitchFamily="34" charset="-120"/>
                <a:ea typeface="微軟正黑體" panose="020B0604030504040204" pitchFamily="34" charset="-120"/>
                <a:cs typeface="+mn-cs"/>
              </a:rPr>
              <a:t>計畫簡介</a:t>
            </a:r>
            <a:r>
              <a:rPr lang="zh-TW" altLang="en-US" sz="3600" b="1" dirty="0" smtClean="0">
                <a:solidFill>
                  <a:srgbClr val="0070C0"/>
                </a:solidFill>
                <a:latin typeface="微軟正黑體" panose="020B0604030504040204" pitchFamily="34" charset="-120"/>
                <a:ea typeface="微軟正黑體" panose="020B0604030504040204" pitchFamily="34" charset="-120"/>
              </a:rPr>
              <a:t> </a:t>
            </a:r>
            <a:r>
              <a:rPr lang="zh-TW" altLang="en-US" sz="4400" b="1" dirty="0" smtClean="0">
                <a:solidFill>
                  <a:srgbClr val="0070C0"/>
                </a:solidFill>
                <a:latin typeface="微軟正黑體" panose="020B0604030504040204" pitchFamily="34" charset="-120"/>
                <a:ea typeface="微軟正黑體" panose="020B0604030504040204" pitchFamily="34" charset="-120"/>
              </a:rPr>
              <a:t>～</a:t>
            </a:r>
            <a:endParaRPr lang="zh-TW" altLang="en-US"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A6813AFB-1CA6-4A0F-98B5-094651DE2655}" type="slidenum">
              <a:rPr lang="es-ES" altLang="zh-TW" smtClean="0"/>
              <a:pPr>
                <a:defRPr/>
              </a:pPr>
              <a:t>3</a:t>
            </a:fld>
            <a:endParaRPr lang="es-ES" altLang="zh-TW"/>
          </a:p>
        </p:txBody>
      </p:sp>
    </p:spTree>
    <p:extLst>
      <p:ext uri="{BB962C8B-B14F-4D97-AF65-F5344CB8AC3E}">
        <p14:creationId xmlns:p14="http://schemas.microsoft.com/office/powerpoint/2010/main" val="284494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標題 1"/>
          <p:cNvSpPr>
            <a:spLocks noGrp="1"/>
          </p:cNvSpPr>
          <p:nvPr>
            <p:ph type="title"/>
          </p:nvPr>
        </p:nvSpPr>
        <p:spPr>
          <a:xfrm>
            <a:off x="179512" y="275691"/>
            <a:ext cx="7128792" cy="936625"/>
          </a:xfrm>
        </p:spPr>
        <p:txBody>
          <a:bodyPr>
            <a:normAutofit fontScale="90000"/>
          </a:bodyPr>
          <a:lstStyle/>
          <a:p>
            <a:pPr algn="ctr">
              <a:defRPr/>
            </a:pPr>
            <a:r>
              <a:rPr lang="zh-TW" altLang="en-US" sz="4000" dirty="0" smtClean="0">
                <a:latin typeface="微軟正黑體" panose="020B0604030504040204" pitchFamily="34" charset="-120"/>
                <a:ea typeface="微軟正黑體" panose="020B0604030504040204" pitchFamily="34" charset="-120"/>
                <a:cs typeface="Times New Roman" pitchFamily="18" charset="0"/>
              </a:rPr>
              <a:t>迷思概念澄清</a:t>
            </a:r>
            <a:r>
              <a:rPr lang="en-US" altLang="zh-TW" sz="4000" dirty="0" smtClean="0">
                <a:latin typeface="微軟正黑體" panose="020B0604030504040204" pitchFamily="34" charset="-120"/>
                <a:ea typeface="微軟正黑體" panose="020B0604030504040204" pitchFamily="34" charset="-120"/>
                <a:cs typeface="Times New Roman" pitchFamily="18" charset="0"/>
              </a:rPr>
              <a:t>-5</a:t>
            </a:r>
            <a:br>
              <a:rPr lang="en-US" altLang="zh-TW" sz="4000" dirty="0" smtClean="0">
                <a:latin typeface="微軟正黑體" panose="020B0604030504040204" pitchFamily="34" charset="-120"/>
                <a:ea typeface="微軟正黑體" panose="020B0604030504040204" pitchFamily="34" charset="-120"/>
                <a:cs typeface="Times New Roman" pitchFamily="18" charset="0"/>
              </a:rPr>
            </a:br>
            <a:r>
              <a:rPr lang="zh-TW" altLang="en-US" sz="3200" b="1" dirty="0" smtClean="0">
                <a:solidFill>
                  <a:schemeClr val="accent2">
                    <a:lumMod val="20000"/>
                    <a:lumOff val="8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itchFamily="18" charset="0"/>
              </a:rPr>
              <a:t>並非</a:t>
            </a:r>
            <a:r>
              <a:rPr lang="zh-TW" altLang="en-US" sz="3200" dirty="0" smtClean="0">
                <a:latin typeface="微軟正黑體" panose="020B0604030504040204" pitchFamily="34" charset="-120"/>
                <a:ea typeface="微軟正黑體" panose="020B0604030504040204" pitchFamily="34" charset="-120"/>
                <a:cs typeface="Times New Roman" pitchFamily="18" charset="0"/>
              </a:rPr>
              <a:t>每次評量都要分出</a:t>
            </a:r>
            <a:r>
              <a:rPr lang="en-US" altLang="zh-TW" sz="3200" dirty="0" smtClean="0">
                <a:latin typeface="微軟正黑體" panose="020B0604030504040204" pitchFamily="34" charset="-120"/>
                <a:ea typeface="微軟正黑體" panose="020B0604030504040204" pitchFamily="34" charset="-120"/>
                <a:cs typeface="Times New Roman" pitchFamily="18" charset="0"/>
              </a:rPr>
              <a:t>A-E</a:t>
            </a:r>
            <a:r>
              <a:rPr lang="zh-TW" altLang="en-US" sz="3200" dirty="0" smtClean="0">
                <a:latin typeface="微軟正黑體" panose="020B0604030504040204" pitchFamily="34" charset="-120"/>
                <a:ea typeface="微軟正黑體" panose="020B0604030504040204" pitchFamily="34" charset="-120"/>
                <a:cs typeface="Times New Roman" pitchFamily="18" charset="0"/>
              </a:rPr>
              <a:t>能力等級的學生</a:t>
            </a:r>
            <a:endParaRPr lang="zh-TW" altLang="en-US" sz="4800" dirty="0" smtClean="0">
              <a:latin typeface="微軟正黑體" panose="020B0604030504040204" pitchFamily="34" charset="-120"/>
              <a:ea typeface="微軟正黑體" panose="020B0604030504040204" pitchFamily="34" charset="-120"/>
              <a:cs typeface="Times New Roman" pitchFamily="18" charset="0"/>
            </a:endParaRPr>
          </a:p>
        </p:txBody>
      </p:sp>
      <p:sp>
        <p:nvSpPr>
          <p:cNvPr id="2" name="內容版面配置區 1"/>
          <p:cNvSpPr>
            <a:spLocks noGrp="1"/>
          </p:cNvSpPr>
          <p:nvPr>
            <p:ph idx="1"/>
          </p:nvPr>
        </p:nvSpPr>
        <p:spPr/>
        <p:txBody>
          <a:bodyPr/>
          <a:lstStyle/>
          <a:p>
            <a:endParaRPr lang="zh-TW" altLang="en-US"/>
          </a:p>
        </p:txBody>
      </p:sp>
      <p:pic>
        <p:nvPicPr>
          <p:cNvPr id="48137" name="圖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62" y="1657411"/>
            <a:ext cx="4388867" cy="451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1624073"/>
            <a:ext cx="9096375"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
          <p:cNvGrpSpPr/>
          <p:nvPr/>
        </p:nvGrpSpPr>
        <p:grpSpPr>
          <a:xfrm>
            <a:off x="874712" y="1676461"/>
            <a:ext cx="3254375" cy="2830999"/>
            <a:chOff x="874712" y="1676461"/>
            <a:chExt cx="3254375" cy="2830999"/>
          </a:xfrm>
        </p:grpSpPr>
        <p:sp>
          <p:nvSpPr>
            <p:cNvPr id="11" name="矩形 10"/>
            <p:cNvSpPr/>
            <p:nvPr/>
          </p:nvSpPr>
          <p:spPr bwMode="auto">
            <a:xfrm rot="5400000">
              <a:off x="1807356" y="2118592"/>
              <a:ext cx="1387499" cy="3240088"/>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solidFill>
                  <a:srgbClr val="000000"/>
                </a:solidFill>
              </a:endParaRPr>
            </a:p>
          </p:txBody>
        </p:sp>
        <p:sp>
          <p:nvSpPr>
            <p:cNvPr id="5" name="乘號 4"/>
            <p:cNvSpPr/>
            <p:nvPr/>
          </p:nvSpPr>
          <p:spPr>
            <a:xfrm>
              <a:off x="1997076" y="3617974"/>
              <a:ext cx="942554" cy="8894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矩形 14"/>
            <p:cNvSpPr/>
            <p:nvPr/>
          </p:nvSpPr>
          <p:spPr>
            <a:xfrm>
              <a:off x="874712" y="1676461"/>
              <a:ext cx="3254375" cy="2062162"/>
            </a:xfrm>
            <a:prstGeom prst="rect">
              <a:avLst/>
            </a:prstGeom>
            <a:solidFill>
              <a:srgbClr val="FFFF00"/>
            </a:solidFill>
            <a:ln w="38100">
              <a:solidFill>
                <a:srgbClr val="FF0000"/>
              </a:solidFill>
            </a:ln>
          </p:spPr>
          <p:txBody>
            <a:bodyPr>
              <a:spAutoFit/>
            </a:bodyPr>
            <a:lstStyle/>
            <a:p>
              <a:pPr algn="ctr">
                <a:defRPr/>
              </a:pPr>
              <a:endParaRPr lang="en-US" altLang="zh-TW" sz="3200" b="1" kern="100" dirty="0">
                <a:solidFill>
                  <a:srgbClr val="95373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3200" b="1" kern="100" dirty="0">
                  <a:solidFill>
                    <a:srgbClr val="95373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本次課間評量</a:t>
              </a:r>
              <a:endParaRPr lang="en-US" altLang="zh-TW" sz="3200" b="1" kern="100" dirty="0">
                <a:solidFill>
                  <a:srgbClr val="95373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3200" b="1" kern="100" dirty="0">
                  <a:solidFill>
                    <a:srgbClr val="95373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評不到</a:t>
              </a:r>
              <a:r>
                <a:rPr lang="en-US" altLang="zh-TW" sz="3200" b="1" kern="100" dirty="0">
                  <a:solidFill>
                    <a:srgbClr val="95373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AB</a:t>
              </a:r>
              <a:r>
                <a:rPr lang="zh-TW" altLang="en-US" sz="3200" b="1" kern="100" dirty="0">
                  <a:solidFill>
                    <a:srgbClr val="95373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等級</a:t>
              </a:r>
              <a:endParaRPr lang="en-US" altLang="zh-TW" sz="3200" b="1" kern="100" dirty="0">
                <a:solidFill>
                  <a:srgbClr val="95373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en-US" altLang="zh-TW" sz="3200" b="1" kern="100" dirty="0">
                <a:solidFill>
                  <a:srgbClr val="95373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2" name="投影片編號版面配置區 1"/>
          <p:cNvSpPr txBox="1">
            <a:spLocks/>
          </p:cNvSpPr>
          <p:nvPr/>
        </p:nvSpPr>
        <p:spPr>
          <a:xfrm>
            <a:off x="6457950" y="6356350"/>
            <a:ext cx="2057400"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tabLst/>
              <a:defRPr/>
            </a:pPr>
            <a:fld id="{A863E497-08B9-4FD2-9EC8-C96B015678BD}" type="slidenum">
              <a:rPr kumimoji="0" lang="es-ES" altLang="zh-TW" sz="16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s-ES" altLang="zh-TW" sz="16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6" name="投影片編號版面配置區 5"/>
          <p:cNvSpPr>
            <a:spLocks noGrp="1"/>
          </p:cNvSpPr>
          <p:nvPr>
            <p:ph type="sldNum" sz="quarter" idx="12"/>
          </p:nvPr>
        </p:nvSpPr>
        <p:spPr/>
        <p:txBody>
          <a:bodyPr/>
          <a:lstStyle/>
          <a:p>
            <a:fld id="{AE8447C8-9DA9-473A-8CC2-468957272418}" type="slidenum">
              <a:rPr lang="zh-TW" altLang="en-US" smtClean="0"/>
              <a:pPr/>
              <a:t>30</a:t>
            </a:fld>
            <a:endParaRPr lang="zh-TW" altLang="en-US"/>
          </a:p>
        </p:txBody>
      </p:sp>
    </p:spTree>
    <p:extLst>
      <p:ext uri="{BB962C8B-B14F-4D97-AF65-F5344CB8AC3E}">
        <p14:creationId xmlns:p14="http://schemas.microsoft.com/office/powerpoint/2010/main" val="17092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gn="ctr" eaLnBrk="1" hangingPunct="1"/>
            <a:r>
              <a:rPr lang="zh-TW" altLang="en-US" sz="8000" b="1" dirty="0" smtClean="0">
                <a:latin typeface="+mj-ea"/>
              </a:rPr>
              <a:t>共同概念篇</a:t>
            </a:r>
            <a:r>
              <a:rPr lang="en-US" altLang="zh-TW" sz="8000" b="1" dirty="0" smtClean="0">
                <a:latin typeface="+mj-ea"/>
              </a:rPr>
              <a:t/>
            </a:r>
            <a:br>
              <a:rPr lang="en-US" altLang="zh-TW" sz="8000" b="1" dirty="0" smtClean="0">
                <a:latin typeface="+mj-ea"/>
              </a:rPr>
            </a:br>
            <a:r>
              <a:rPr lang="en-US" altLang="zh-TW" sz="8000" b="1" dirty="0">
                <a:ln w="19050">
                  <a:solidFill>
                    <a:schemeClr val="tx1"/>
                  </a:solidFill>
                </a:ln>
                <a:noFill/>
                <a:latin typeface="華康新特黑體(P)" panose="020B0900000000000000" pitchFamily="34" charset="-120"/>
                <a:ea typeface="華康新特黑體(P)" panose="020B0900000000000000" pitchFamily="34" charset="-120"/>
              </a:rPr>
              <a:t>Q &amp; A</a:t>
            </a:r>
            <a:endParaRPr lang="zh-TW" altLang="zh-TW" sz="8000" b="1" dirty="0">
              <a:ln w="19050">
                <a:solidFill>
                  <a:schemeClr val="tx1"/>
                </a:solidFill>
              </a:ln>
              <a:noFill/>
              <a:latin typeface="華康新特黑體(P)" panose="020B0900000000000000" pitchFamily="34" charset="-120"/>
              <a:ea typeface="華康新特黑體(P)" panose="020B0900000000000000" pitchFamily="34" charset="-120"/>
            </a:endParaRPr>
          </a:p>
        </p:txBody>
      </p:sp>
      <p:sp>
        <p:nvSpPr>
          <p:cNvPr id="2" name="投影片編號版面配置區 1"/>
          <p:cNvSpPr>
            <a:spLocks noGrp="1"/>
          </p:cNvSpPr>
          <p:nvPr>
            <p:ph type="sldNum" sz="quarter" idx="12"/>
          </p:nvPr>
        </p:nvSpPr>
        <p:spPr/>
        <p:txBody>
          <a:bodyPr/>
          <a:lstStyle/>
          <a:p>
            <a:pPr>
              <a:defRPr/>
            </a:pPr>
            <a:fld id="{1FECD936-81DF-4F6C-BE3D-28FF84E44624}" type="slidenum">
              <a:rPr lang="es-ES" altLang="zh-TW" smtClean="0"/>
              <a:pPr>
                <a:defRPr/>
              </a:pPr>
              <a:t>31</a:t>
            </a:fld>
            <a:endParaRPr lang="es-ES" altLang="zh-TW"/>
          </a:p>
        </p:txBody>
      </p:sp>
      <p:sp>
        <p:nvSpPr>
          <p:cNvPr id="6" name="矩形 5"/>
          <p:cNvSpPr/>
          <p:nvPr/>
        </p:nvSpPr>
        <p:spPr>
          <a:xfrm>
            <a:off x="3028269" y="3284984"/>
            <a:ext cx="3199915" cy="1323439"/>
          </a:xfrm>
          <a:prstGeom prst="rect">
            <a:avLst/>
          </a:prstGeom>
        </p:spPr>
        <p:txBody>
          <a:bodyPr wrap="none">
            <a:spAutoFit/>
          </a:bodyPr>
          <a:lstStyle/>
          <a:p>
            <a:r>
              <a:rPr lang="en-US" altLang="zh-TW" sz="8000" b="1" dirty="0" smtClean="0">
                <a:ln w="19050">
                  <a:noFill/>
                </a:ln>
                <a:solidFill>
                  <a:srgbClr val="FFC000"/>
                </a:solidFill>
                <a:latin typeface="華康新特黑體(P)" panose="020B0900000000000000" pitchFamily="34" charset="-120"/>
                <a:ea typeface="華康新特黑體(P)" panose="020B0900000000000000" pitchFamily="34" charset="-120"/>
              </a:rPr>
              <a:t>Q</a:t>
            </a:r>
            <a:r>
              <a:rPr lang="zh-TW" altLang="en-US" sz="8000" b="1" dirty="0" smtClean="0">
                <a:ln w="19050">
                  <a:noFill/>
                </a:ln>
                <a:solidFill>
                  <a:srgbClr val="FFC000"/>
                </a:solidFill>
                <a:latin typeface="華康新特黑體(P)" panose="020B0900000000000000" pitchFamily="34" charset="-120"/>
                <a:ea typeface="華康新特黑體(P)" panose="020B0900000000000000" pitchFamily="34" charset="-120"/>
              </a:rPr>
              <a:t> </a:t>
            </a:r>
            <a:r>
              <a:rPr lang="en-US" altLang="zh-TW" sz="8000" b="1" dirty="0" smtClean="0">
                <a:ln w="19050">
                  <a:noFill/>
                </a:ln>
                <a:solidFill>
                  <a:srgbClr val="FFC000"/>
                </a:solidFill>
                <a:latin typeface="華康新特黑體(P)" panose="020B0900000000000000" pitchFamily="34" charset="-120"/>
                <a:ea typeface="華康新特黑體(P)" panose="020B0900000000000000" pitchFamily="34" charset="-120"/>
              </a:rPr>
              <a:t>&amp;</a:t>
            </a:r>
            <a:r>
              <a:rPr lang="zh-TW" altLang="en-US" sz="8000" b="1" dirty="0" smtClean="0">
                <a:ln w="19050">
                  <a:noFill/>
                </a:ln>
                <a:solidFill>
                  <a:srgbClr val="FFC000"/>
                </a:solidFill>
                <a:latin typeface="華康新特黑體(P)" panose="020B0900000000000000" pitchFamily="34" charset="-120"/>
                <a:ea typeface="華康新特黑體(P)" panose="020B0900000000000000" pitchFamily="34" charset="-120"/>
              </a:rPr>
              <a:t> </a:t>
            </a:r>
            <a:r>
              <a:rPr lang="en-US" altLang="zh-TW" sz="8000" b="1" dirty="0" smtClean="0">
                <a:ln w="19050">
                  <a:noFill/>
                </a:ln>
                <a:solidFill>
                  <a:srgbClr val="FFC000"/>
                </a:solidFill>
                <a:latin typeface="華康新特黑體(P)" panose="020B0900000000000000" pitchFamily="34" charset="-120"/>
                <a:ea typeface="華康新特黑體(P)" panose="020B0900000000000000" pitchFamily="34" charset="-120"/>
              </a:rPr>
              <a:t>A</a:t>
            </a:r>
            <a:endParaRPr lang="zh-TW" altLang="en-US" sz="8000" dirty="0">
              <a:ln w="19050">
                <a:noFill/>
              </a:ln>
              <a:solidFill>
                <a:srgbClr val="FFC000"/>
              </a:solidFill>
            </a:endParaRPr>
          </a:p>
        </p:txBody>
      </p:sp>
    </p:spTree>
    <p:extLst>
      <p:ext uri="{BB962C8B-B14F-4D97-AF65-F5344CB8AC3E}">
        <p14:creationId xmlns:p14="http://schemas.microsoft.com/office/powerpoint/2010/main" val="5924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txBox="1">
            <a:spLocks/>
          </p:cNvSpPr>
          <p:nvPr/>
        </p:nvSpPr>
        <p:spPr bwMode="auto">
          <a:xfrm>
            <a:off x="389631" y="0"/>
            <a:ext cx="8435975" cy="151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ts val="1200"/>
              </a:spcBef>
              <a:buFontTx/>
              <a:buNone/>
            </a:pPr>
            <a:r>
              <a:rPr lang="en-US" altLang="zh-TW" sz="4000" b="1" dirty="0" smtClean="0">
                <a:latin typeface="微軟正黑體" panose="020B0604030504040204" pitchFamily="34" charset="-120"/>
                <a:ea typeface="微軟正黑體" panose="020B0604030504040204" pitchFamily="34" charset="-120"/>
                <a:cs typeface="Times New Roman" panose="02020603050405020304" pitchFamily="18" charset="0"/>
              </a:rPr>
              <a:t>Q</a:t>
            </a:r>
            <a:r>
              <a:rPr lang="zh-TW" altLang="en-US" sz="40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4000" b="1" dirty="0" smtClean="0">
                <a:latin typeface="微軟正黑體" panose="020B0604030504040204" pitchFamily="34" charset="-120"/>
                <a:ea typeface="微軟正黑體" panose="020B0604030504040204" pitchFamily="34" charset="-120"/>
              </a:rPr>
              <a:t>課</a:t>
            </a:r>
            <a:r>
              <a:rPr lang="zh-TW" altLang="en-US" sz="4000" b="1" dirty="0">
                <a:latin typeface="微軟正黑體" panose="020B0604030504040204" pitchFamily="34" charset="-120"/>
                <a:ea typeface="微軟正黑體" panose="020B0604030504040204" pitchFamily="34" charset="-120"/>
              </a:rPr>
              <a:t>綱已經有學習表現</a:t>
            </a:r>
            <a:r>
              <a:rPr lang="zh-TW" altLang="en-US" sz="4000" b="1" dirty="0" smtClean="0">
                <a:latin typeface="微軟正黑體" panose="020B0604030504040204" pitchFamily="34" charset="-120"/>
                <a:ea typeface="微軟正黑體" panose="020B0604030504040204" pitchFamily="34" charset="-120"/>
              </a:rPr>
              <a:t>，</a:t>
            </a:r>
            <a:endParaRPr lang="en-US" altLang="zh-TW" sz="4000" b="1" dirty="0" smtClean="0">
              <a:latin typeface="微軟正黑體" panose="020B0604030504040204" pitchFamily="34" charset="-120"/>
              <a:ea typeface="微軟正黑體" panose="020B0604030504040204" pitchFamily="34" charset="-120"/>
            </a:endParaRPr>
          </a:p>
          <a:p>
            <a:pPr marL="901700" algn="just" eaLnBrk="1" hangingPunct="1">
              <a:lnSpc>
                <a:spcPct val="100000"/>
              </a:lnSpc>
              <a:spcBef>
                <a:spcPts val="1200"/>
              </a:spcBef>
              <a:buFontTx/>
              <a:buNone/>
            </a:pPr>
            <a:r>
              <a:rPr lang="zh-TW" altLang="en-US" sz="4000" b="1" dirty="0" smtClean="0">
                <a:latin typeface="微軟正黑體" panose="020B0604030504040204" pitchFamily="34" charset="-120"/>
                <a:ea typeface="微軟正黑體" panose="020B0604030504040204" pitchFamily="34" charset="-120"/>
              </a:rPr>
              <a:t>為何</a:t>
            </a:r>
            <a:r>
              <a:rPr lang="zh-TW" altLang="en-US" sz="4000" b="1" dirty="0">
                <a:latin typeface="微軟正黑體" panose="020B0604030504040204" pitchFamily="34" charset="-120"/>
                <a:ea typeface="微軟正黑體" panose="020B0604030504040204" pitchFamily="34" charset="-120"/>
              </a:rPr>
              <a:t>還要制定評量標準</a:t>
            </a:r>
            <a:r>
              <a:rPr lang="en-US" altLang="zh-TW" sz="4000" b="1" dirty="0">
                <a:latin typeface="微軟正黑體" panose="020B0604030504040204" pitchFamily="34" charset="-120"/>
                <a:ea typeface="微軟正黑體" panose="020B0604030504040204" pitchFamily="34" charset="-120"/>
              </a:rPr>
              <a:t>?</a:t>
            </a:r>
          </a:p>
        </p:txBody>
      </p:sp>
      <p:sp>
        <p:nvSpPr>
          <p:cNvPr id="4" name="標題 1"/>
          <p:cNvSpPr txBox="1">
            <a:spLocks/>
          </p:cNvSpPr>
          <p:nvPr/>
        </p:nvSpPr>
        <p:spPr bwMode="auto">
          <a:xfrm>
            <a:off x="389630" y="1772816"/>
            <a:ext cx="8435975" cy="396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95300" indent="-4953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ts val="1200"/>
              </a:spcBef>
              <a:buFontTx/>
              <a:buNone/>
              <a:defRPr/>
            </a:pPr>
            <a:r>
              <a:rPr lang="en-US" altLang="zh-TW" sz="4000" dirty="0" smtClean="0">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en-US" sz="4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4000" dirty="0" smtClean="0">
                <a:latin typeface="微軟正黑體" panose="020B0604030504040204" pitchFamily="34" charset="-120"/>
                <a:ea typeface="微軟正黑體" panose="020B0604030504040204" pitchFamily="34" charset="-120"/>
              </a:rPr>
              <a:t>課綱的學習表現中，</a:t>
            </a:r>
            <a:endParaRPr lang="en-US" altLang="zh-TW" sz="4000" dirty="0">
              <a:latin typeface="微軟正黑體" panose="020B0604030504040204" pitchFamily="34" charset="-120"/>
              <a:ea typeface="微軟正黑體" panose="020B0604030504040204" pitchFamily="34" charset="-120"/>
            </a:endParaRPr>
          </a:p>
          <a:p>
            <a:pPr marL="0" indent="0" algn="just" eaLnBrk="1" hangingPunct="1">
              <a:lnSpc>
                <a:spcPct val="100000"/>
              </a:lnSpc>
              <a:spcBef>
                <a:spcPts val="1200"/>
              </a:spcBef>
              <a:buFontTx/>
              <a:buNone/>
              <a:defRPr/>
            </a:pPr>
            <a:r>
              <a:rPr lang="zh-TW" altLang="en-US" sz="4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沒有涉及各種能力等級的描述</a:t>
            </a:r>
            <a:r>
              <a:rPr lang="zh-TW" altLang="en-US" sz="4000" dirty="0" smtClean="0">
                <a:latin typeface="微軟正黑體" panose="020B0604030504040204" pitchFamily="34" charset="-120"/>
                <a:ea typeface="微軟正黑體" panose="020B0604030504040204" pitchFamily="34" charset="-120"/>
              </a:rPr>
              <a:t>；</a:t>
            </a:r>
            <a:endParaRPr lang="en-US" altLang="zh-TW" sz="4000" dirty="0" smtClean="0">
              <a:latin typeface="微軟正黑體" panose="020B0604030504040204" pitchFamily="34" charset="-120"/>
              <a:ea typeface="微軟正黑體" panose="020B0604030504040204" pitchFamily="34" charset="-120"/>
            </a:endParaRPr>
          </a:p>
          <a:p>
            <a:pPr marL="0" indent="0" algn="just" eaLnBrk="1" hangingPunct="1">
              <a:lnSpc>
                <a:spcPct val="100000"/>
              </a:lnSpc>
              <a:spcBef>
                <a:spcPts val="1200"/>
              </a:spcBef>
              <a:buFontTx/>
              <a:buNone/>
              <a:defRPr/>
            </a:pPr>
            <a:r>
              <a:rPr lang="zh-TW" altLang="en-US" sz="4000" dirty="0" smtClean="0">
                <a:latin typeface="微軟正黑體" panose="020B0604030504040204" pitchFamily="34" charset="-120"/>
                <a:ea typeface="微軟正黑體" panose="020B0604030504040204" pitchFamily="34" charset="-120"/>
              </a:rPr>
              <a:t>要評量並判斷出學生表現程度有何不同，需要另外制定評量標準</a:t>
            </a:r>
            <a:r>
              <a:rPr lang="en-US" altLang="zh-TW" sz="4000" dirty="0" smtClean="0">
                <a:latin typeface="微軟正黑體" panose="020B0604030504040204" pitchFamily="34" charset="-120"/>
                <a:ea typeface="微軟正黑體" panose="020B0604030504040204" pitchFamily="34" charset="-120"/>
              </a:rPr>
              <a:t>/</a:t>
            </a:r>
            <a:r>
              <a:rPr lang="zh-TW" altLang="en-US" sz="4000" dirty="0" smtClean="0">
                <a:latin typeface="微軟正黑體" panose="020B0604030504040204" pitchFamily="34" charset="-120"/>
                <a:ea typeface="微軟正黑體" panose="020B0604030504040204" pitchFamily="34" charset="-120"/>
              </a:rPr>
              <a:t>學生表現標準</a:t>
            </a:r>
            <a:r>
              <a:rPr lang="en-US" altLang="zh-TW" sz="32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3200"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a:t>
            </a:r>
            <a:r>
              <a:rPr lang="en-US" altLang="zh-TW" sz="3200" dirty="0" smtClean="0">
                <a:latin typeface="微軟正黑體" panose="020B0604030504040204" pitchFamily="34" charset="-120"/>
                <a:ea typeface="微軟正黑體" panose="020B0604030504040204" pitchFamily="34" charset="-120"/>
                <a:cs typeface="Times New Roman" panose="02020603050405020304" pitchFamily="18" charset="0"/>
              </a:rPr>
              <a:t>erformance </a:t>
            </a:r>
            <a:r>
              <a:rPr lang="en-US" altLang="zh-TW" sz="3200"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L</a:t>
            </a:r>
            <a:r>
              <a:rPr lang="en-US" altLang="zh-TW" sz="3200" dirty="0" smtClean="0">
                <a:latin typeface="微軟正黑體" panose="020B0604030504040204" pitchFamily="34" charset="-120"/>
                <a:ea typeface="微軟正黑體" panose="020B0604030504040204" pitchFamily="34" charset="-120"/>
                <a:cs typeface="Times New Roman" panose="02020603050405020304" pitchFamily="18" charset="0"/>
              </a:rPr>
              <a:t>evel </a:t>
            </a:r>
            <a:r>
              <a:rPr lang="en-US" altLang="zh-TW" sz="3200"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D</a:t>
            </a:r>
            <a:r>
              <a:rPr lang="en-US" altLang="zh-TW" sz="3200" dirty="0" smtClean="0">
                <a:latin typeface="微軟正黑體" panose="020B0604030504040204" pitchFamily="34" charset="-120"/>
                <a:ea typeface="微軟正黑體" panose="020B0604030504040204" pitchFamily="34" charset="-120"/>
                <a:cs typeface="Times New Roman" panose="02020603050405020304" pitchFamily="18" charset="0"/>
              </a:rPr>
              <a:t>escriptors / </a:t>
            </a:r>
            <a:r>
              <a:rPr lang="en-US" altLang="zh-TW" sz="32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PLD</a:t>
            </a:r>
            <a:r>
              <a:rPr lang="en-US" altLang="zh-TW" sz="32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2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320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31A72DA-A49D-4B83-926D-651B7AB3BC49}" type="slidenum">
              <a:rPr lang="es-ES" altLang="zh-TW" smtClean="0"/>
              <a:pPr>
                <a:defRPr/>
              </a:pPr>
              <a:t>32</a:t>
            </a:fld>
            <a:endParaRPr lang="es-ES" altLang="zh-TW"/>
          </a:p>
        </p:txBody>
      </p:sp>
    </p:spTree>
    <p:extLst>
      <p:ext uri="{BB962C8B-B14F-4D97-AF65-F5344CB8AC3E}">
        <p14:creationId xmlns:p14="http://schemas.microsoft.com/office/powerpoint/2010/main" val="3113674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z="4000" dirty="0">
                <a:latin typeface="微軟正黑體" panose="020B0604030504040204" pitchFamily="34" charset="-120"/>
                <a:ea typeface="微軟正黑體" panose="020B0604030504040204" pitchFamily="34" charset="-120"/>
                <a:cs typeface="Times New Roman" panose="02020603050405020304" pitchFamily="18" charset="0"/>
              </a:rPr>
              <a:t>Q</a:t>
            </a:r>
            <a:r>
              <a:rPr lang="zh-TW" altLang="en-US" sz="4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4000" dirty="0">
                <a:latin typeface="微軟正黑體" panose="020B0604030504040204" pitchFamily="34" charset="-120"/>
                <a:ea typeface="微軟正黑體" panose="020B0604030504040204" pitchFamily="34" charset="-120"/>
              </a:rPr>
              <a:t>課綱與評量標準的關係為何</a:t>
            </a:r>
            <a:r>
              <a:rPr lang="en-US" altLang="zh-TW" sz="4000" dirty="0" smtClean="0">
                <a:latin typeface="微軟正黑體" panose="020B0604030504040204" pitchFamily="34" charset="-120"/>
                <a:ea typeface="微軟正黑體" panose="020B0604030504040204" pitchFamily="34" charset="-120"/>
              </a:rPr>
              <a:t>?</a:t>
            </a:r>
            <a:endParaRPr lang="zh-TW" altLang="en-US" sz="4000"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p:txBody>
          <a:bodyPr/>
          <a:lstStyle/>
          <a:p>
            <a:pPr>
              <a:defRPr/>
            </a:pPr>
            <a:fld id="{FE32342E-BA8E-4CCB-BE47-008D0A043991}" type="slidenum">
              <a:rPr lang="es-ES" altLang="zh-TW" smtClean="0"/>
              <a:pPr>
                <a:defRPr/>
              </a:pPr>
              <a:t>33</a:t>
            </a:fld>
            <a:endParaRPr lang="es-ES" altLang="zh-TW"/>
          </a:p>
        </p:txBody>
      </p:sp>
      <p:grpSp>
        <p:nvGrpSpPr>
          <p:cNvPr id="51202" name="群組 5"/>
          <p:cNvGrpSpPr>
            <a:grpSpLocks/>
          </p:cNvGrpSpPr>
          <p:nvPr/>
        </p:nvGrpSpPr>
        <p:grpSpPr bwMode="auto">
          <a:xfrm>
            <a:off x="1187648" y="1268413"/>
            <a:ext cx="7416800" cy="4249737"/>
            <a:chOff x="755650" y="1268413"/>
            <a:chExt cx="7416800" cy="4250417"/>
          </a:xfrm>
        </p:grpSpPr>
        <p:grpSp>
          <p:nvGrpSpPr>
            <p:cNvPr id="51220" name="群組 18"/>
            <p:cNvGrpSpPr>
              <a:grpSpLocks/>
            </p:cNvGrpSpPr>
            <p:nvPr/>
          </p:nvGrpSpPr>
          <p:grpSpPr bwMode="auto">
            <a:xfrm>
              <a:off x="755650" y="1268413"/>
              <a:ext cx="7416800" cy="4250417"/>
              <a:chOff x="755650" y="1268983"/>
              <a:chExt cx="7416800" cy="4249291"/>
            </a:xfrm>
          </p:grpSpPr>
          <p:sp>
            <p:nvSpPr>
              <p:cNvPr id="51223" name="文字方塊 3"/>
              <p:cNvSpPr txBox="1">
                <a:spLocks noChangeArrowheads="1"/>
              </p:cNvSpPr>
              <p:nvPr/>
            </p:nvSpPr>
            <p:spPr bwMode="auto">
              <a:xfrm>
                <a:off x="755650" y="2504405"/>
                <a:ext cx="1223963" cy="523875"/>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2800">
                    <a:latin typeface="標楷體" panose="03000509000000000000" pitchFamily="65" charset="-120"/>
                    <a:ea typeface="標楷體" panose="03000509000000000000" pitchFamily="65" charset="-120"/>
                  </a:rPr>
                  <a:t>教學</a:t>
                </a:r>
                <a:endParaRPr lang="en-US" altLang="zh-TW" sz="2800">
                  <a:latin typeface="標楷體" panose="03000509000000000000" pitchFamily="65" charset="-120"/>
                  <a:ea typeface="標楷體" panose="03000509000000000000" pitchFamily="65" charset="-120"/>
                </a:endParaRPr>
              </a:p>
            </p:txBody>
          </p:sp>
          <p:sp>
            <p:nvSpPr>
              <p:cNvPr id="51224" name="文字方塊 4"/>
              <p:cNvSpPr txBox="1">
                <a:spLocks noChangeArrowheads="1"/>
              </p:cNvSpPr>
              <p:nvPr/>
            </p:nvSpPr>
            <p:spPr bwMode="auto">
              <a:xfrm>
                <a:off x="3022600" y="2504405"/>
                <a:ext cx="1801813" cy="523875"/>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2800">
                    <a:latin typeface="標楷體" panose="03000509000000000000" pitchFamily="65" charset="-120"/>
                    <a:ea typeface="標楷體" panose="03000509000000000000" pitchFamily="65" charset="-120"/>
                  </a:rPr>
                  <a:t>課程</a:t>
                </a:r>
                <a:r>
                  <a:rPr lang="en-US" altLang="zh-TW" sz="2800">
                    <a:latin typeface="標楷體" panose="03000509000000000000" pitchFamily="65" charset="-120"/>
                    <a:ea typeface="標楷體" panose="03000509000000000000" pitchFamily="65" charset="-120"/>
                  </a:rPr>
                  <a:t>/</a:t>
                </a:r>
                <a:r>
                  <a:rPr lang="zh-TW" altLang="en-US" sz="2800">
                    <a:latin typeface="標楷體" panose="03000509000000000000" pitchFamily="65" charset="-120"/>
                    <a:ea typeface="標楷體" panose="03000509000000000000" pitchFamily="65" charset="-120"/>
                  </a:rPr>
                  <a:t>教材</a:t>
                </a:r>
                <a:endParaRPr lang="en-US" altLang="zh-TW" sz="2800">
                  <a:latin typeface="標楷體" panose="03000509000000000000" pitchFamily="65" charset="-120"/>
                  <a:ea typeface="標楷體" panose="03000509000000000000" pitchFamily="65" charset="-120"/>
                </a:endParaRPr>
              </a:p>
            </p:txBody>
          </p:sp>
          <p:sp>
            <p:nvSpPr>
              <p:cNvPr id="51225" name="文字方塊 5"/>
              <p:cNvSpPr txBox="1">
                <a:spLocks noChangeArrowheads="1"/>
              </p:cNvSpPr>
              <p:nvPr/>
            </p:nvSpPr>
            <p:spPr bwMode="auto">
              <a:xfrm>
                <a:off x="5435600" y="2504405"/>
                <a:ext cx="1223963" cy="523875"/>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2800">
                    <a:latin typeface="標楷體" panose="03000509000000000000" pitchFamily="65" charset="-120"/>
                    <a:ea typeface="標楷體" panose="03000509000000000000" pitchFamily="65" charset="-120"/>
                  </a:rPr>
                  <a:t>評量</a:t>
                </a:r>
                <a:endParaRPr lang="en-US" altLang="zh-TW" sz="2800">
                  <a:latin typeface="標楷體" panose="03000509000000000000" pitchFamily="65" charset="-120"/>
                  <a:ea typeface="標楷體" panose="03000509000000000000" pitchFamily="65" charset="-120"/>
                </a:endParaRPr>
              </a:p>
            </p:txBody>
          </p:sp>
          <p:cxnSp>
            <p:nvCxnSpPr>
              <p:cNvPr id="23" name="直線接點 22"/>
              <p:cNvCxnSpPr/>
              <p:nvPr/>
            </p:nvCxnSpPr>
            <p:spPr bwMode="auto">
              <a:xfrm>
                <a:off x="3924300" y="1807089"/>
                <a:ext cx="0" cy="495248"/>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cxnSp>
            <p:nvCxnSpPr>
              <p:cNvPr id="24" name="直線接點 23"/>
              <p:cNvCxnSpPr/>
              <p:nvPr/>
            </p:nvCxnSpPr>
            <p:spPr bwMode="auto">
              <a:xfrm>
                <a:off x="1366838" y="2288051"/>
                <a:ext cx="2592387" cy="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cxnSp>
            <p:nvCxnSpPr>
              <p:cNvPr id="25" name="直線接點 24"/>
              <p:cNvCxnSpPr/>
              <p:nvPr/>
            </p:nvCxnSpPr>
            <p:spPr bwMode="auto">
              <a:xfrm>
                <a:off x="3959225" y="2288051"/>
                <a:ext cx="2087563" cy="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cxnSp>
            <p:nvCxnSpPr>
              <p:cNvPr id="26" name="直線接點 25"/>
              <p:cNvCxnSpPr>
                <a:endCxn id="51223" idx="0"/>
              </p:cNvCxnSpPr>
              <p:nvPr/>
            </p:nvCxnSpPr>
            <p:spPr bwMode="auto">
              <a:xfrm>
                <a:off x="1368425" y="2302337"/>
                <a:ext cx="0" cy="201592"/>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cxnSp>
            <p:nvCxnSpPr>
              <p:cNvPr id="27" name="直線接點 26"/>
              <p:cNvCxnSpPr>
                <a:endCxn id="51225" idx="0"/>
              </p:cNvCxnSpPr>
              <p:nvPr/>
            </p:nvCxnSpPr>
            <p:spPr bwMode="auto">
              <a:xfrm>
                <a:off x="6046788" y="2288051"/>
                <a:ext cx="0" cy="215877"/>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cxnSp>
            <p:nvCxnSpPr>
              <p:cNvPr id="28" name="直線接點 27"/>
              <p:cNvCxnSpPr>
                <a:endCxn id="51224" idx="0"/>
              </p:cNvCxnSpPr>
              <p:nvPr/>
            </p:nvCxnSpPr>
            <p:spPr bwMode="auto">
              <a:xfrm>
                <a:off x="3924300" y="2288051"/>
                <a:ext cx="0" cy="215877"/>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51232" name="文字方塊 6"/>
              <p:cNvSpPr txBox="1">
                <a:spLocks noChangeArrowheads="1"/>
              </p:cNvSpPr>
              <p:nvPr/>
            </p:nvSpPr>
            <p:spPr bwMode="auto">
              <a:xfrm>
                <a:off x="4787900" y="3755355"/>
                <a:ext cx="2305050" cy="830910"/>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2400" dirty="0">
                    <a:solidFill>
                      <a:srgbClr val="FF0000"/>
                    </a:solidFill>
                    <a:latin typeface="標楷體" panose="03000509000000000000" pitchFamily="65" charset="-120"/>
                    <a:ea typeface="標楷體" panose="03000509000000000000" pitchFamily="65" charset="-120"/>
                  </a:rPr>
                  <a:t>素養導向</a:t>
                </a:r>
              </a:p>
              <a:p>
                <a:pPr algn="ctr" eaLnBrk="1" hangingPunct="1"/>
                <a:r>
                  <a:rPr lang="zh-TW" altLang="en-US" sz="2400" dirty="0">
                    <a:solidFill>
                      <a:srgbClr val="FF0000"/>
                    </a:solidFill>
                    <a:latin typeface="標楷體" panose="03000509000000000000" pitchFamily="65" charset="-120"/>
                    <a:ea typeface="標楷體" panose="03000509000000000000" pitchFamily="65" charset="-120"/>
                  </a:rPr>
                  <a:t>標準本位評量</a:t>
                </a:r>
              </a:p>
            </p:txBody>
          </p:sp>
          <p:cxnSp>
            <p:nvCxnSpPr>
              <p:cNvPr id="51233" name="直線接點 30"/>
              <p:cNvCxnSpPr>
                <a:cxnSpLocks noChangeShapeType="1"/>
              </p:cNvCxnSpPr>
              <p:nvPr/>
            </p:nvCxnSpPr>
            <p:spPr bwMode="auto">
              <a:xfrm flipH="1">
                <a:off x="6046788" y="3050505"/>
                <a:ext cx="0" cy="704850"/>
              </a:xfrm>
              <a:prstGeom prst="lin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cxnSp>
          <p:sp>
            <p:nvSpPr>
              <p:cNvPr id="51234" name="文字方塊 7"/>
              <p:cNvSpPr txBox="1">
                <a:spLocks noChangeArrowheads="1"/>
              </p:cNvSpPr>
              <p:nvPr/>
            </p:nvSpPr>
            <p:spPr bwMode="auto">
              <a:xfrm>
                <a:off x="3852863" y="4995193"/>
                <a:ext cx="1871662" cy="523081"/>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2800">
                    <a:latin typeface="標楷體" panose="03000509000000000000" pitchFamily="65" charset="-120"/>
                    <a:ea typeface="標楷體" panose="03000509000000000000" pitchFamily="65" charset="-120"/>
                  </a:rPr>
                  <a:t>診斷補救</a:t>
                </a:r>
                <a:endParaRPr lang="en-US" altLang="zh-TW" sz="2800">
                  <a:latin typeface="標楷體" panose="03000509000000000000" pitchFamily="65" charset="-120"/>
                  <a:ea typeface="標楷體" panose="03000509000000000000" pitchFamily="65" charset="-120"/>
                </a:endParaRPr>
              </a:p>
            </p:txBody>
          </p:sp>
          <p:sp>
            <p:nvSpPr>
              <p:cNvPr id="51235" name="文字方塊 8"/>
              <p:cNvSpPr txBox="1">
                <a:spLocks noChangeArrowheads="1"/>
              </p:cNvSpPr>
              <p:nvPr/>
            </p:nvSpPr>
            <p:spPr bwMode="auto">
              <a:xfrm>
                <a:off x="6227763" y="4992018"/>
                <a:ext cx="1944687" cy="523081"/>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2800">
                    <a:latin typeface="標楷體" panose="03000509000000000000" pitchFamily="65" charset="-120"/>
                    <a:ea typeface="標楷體" panose="03000509000000000000" pitchFamily="65" charset="-120"/>
                  </a:rPr>
                  <a:t>教學回饋</a:t>
                </a:r>
                <a:endParaRPr lang="en-US" altLang="zh-TW" sz="2800">
                  <a:latin typeface="標楷體" panose="03000509000000000000" pitchFamily="65" charset="-120"/>
                  <a:ea typeface="標楷體" panose="03000509000000000000" pitchFamily="65" charset="-120"/>
                </a:endParaRPr>
              </a:p>
            </p:txBody>
          </p:sp>
          <p:sp>
            <p:nvSpPr>
              <p:cNvPr id="51236" name="Line 25"/>
              <p:cNvSpPr>
                <a:spLocks noChangeShapeType="1"/>
              </p:cNvSpPr>
              <p:nvPr/>
            </p:nvSpPr>
            <p:spPr bwMode="auto">
              <a:xfrm flipH="1">
                <a:off x="1368425" y="3441030"/>
                <a:ext cx="4683125" cy="0"/>
              </a:xfrm>
              <a:prstGeom prst="lin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lstStyle/>
              <a:p>
                <a:endParaRPr lang="zh-TW" altLang="en-US"/>
              </a:p>
            </p:txBody>
          </p:sp>
          <p:sp>
            <p:nvSpPr>
              <p:cNvPr id="51237" name="Line 24"/>
              <p:cNvSpPr>
                <a:spLocks noChangeShapeType="1"/>
              </p:cNvSpPr>
              <p:nvPr/>
            </p:nvSpPr>
            <p:spPr bwMode="auto">
              <a:xfrm flipV="1">
                <a:off x="1366838" y="3050505"/>
                <a:ext cx="0" cy="360363"/>
              </a:xfrm>
              <a:prstGeom prst="line">
                <a:avLst/>
              </a:prstGeom>
              <a:ln>
                <a:headEnd/>
                <a:tailEnd type="triangle" w="med" len="med"/>
              </a:ln>
              <a:extLst/>
            </p:spPr>
            <p:style>
              <a:lnRef idx="2">
                <a:schemeClr val="accent6">
                  <a:shade val="50000"/>
                </a:schemeClr>
              </a:lnRef>
              <a:fillRef idx="1">
                <a:schemeClr val="accent6"/>
              </a:fillRef>
              <a:effectRef idx="0">
                <a:schemeClr val="accent6"/>
              </a:effectRef>
              <a:fontRef idx="minor">
                <a:schemeClr val="lt1"/>
              </a:fontRef>
            </p:style>
            <p:txBody>
              <a:bodyPr/>
              <a:lstStyle/>
              <a:p>
                <a:endParaRPr lang="zh-TW" altLang="en-US"/>
              </a:p>
            </p:txBody>
          </p:sp>
          <p:sp>
            <p:nvSpPr>
              <p:cNvPr id="51238" name="文字方塊 38"/>
              <p:cNvSpPr txBox="1">
                <a:spLocks noChangeArrowheads="1"/>
              </p:cNvSpPr>
              <p:nvPr/>
            </p:nvSpPr>
            <p:spPr bwMode="auto">
              <a:xfrm>
                <a:off x="3059832" y="1268983"/>
                <a:ext cx="1728193" cy="523875"/>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TW" altLang="en-US" sz="2800">
                    <a:solidFill>
                      <a:srgbClr val="000000"/>
                    </a:solidFill>
                    <a:latin typeface="標楷體" panose="03000509000000000000" pitchFamily="65" charset="-120"/>
                    <a:ea typeface="標楷體" panose="03000509000000000000" pitchFamily="65" charset="-120"/>
                  </a:rPr>
                  <a:t>課程綱要</a:t>
                </a:r>
              </a:p>
            </p:txBody>
          </p:sp>
        </p:grpSp>
        <p:cxnSp>
          <p:nvCxnSpPr>
            <p:cNvPr id="3" name="直線單箭頭接點 2"/>
            <p:cNvCxnSpPr>
              <a:stCxn id="51232" idx="2"/>
            </p:cNvCxnSpPr>
            <p:nvPr/>
          </p:nvCxnSpPr>
          <p:spPr>
            <a:xfrm flipH="1">
              <a:off x="4868863" y="4586574"/>
              <a:ext cx="1071562" cy="405123"/>
            </a:xfrm>
            <a:prstGeom prst="straightConnector1">
              <a:avLst/>
            </a:prstGeom>
            <a:ln>
              <a:tailEnd type="triangle"/>
            </a:ln>
          </p:spPr>
          <p:style>
            <a:lnRef idx="2">
              <a:schemeClr val="accent6">
                <a:shade val="50000"/>
              </a:schemeClr>
            </a:lnRef>
            <a:fillRef idx="1">
              <a:schemeClr val="accent6"/>
            </a:fillRef>
            <a:effectRef idx="0">
              <a:schemeClr val="accent6"/>
            </a:effectRef>
            <a:fontRef idx="minor">
              <a:schemeClr val="lt1"/>
            </a:fontRef>
          </p:style>
        </p:cxnSp>
        <p:cxnSp>
          <p:nvCxnSpPr>
            <p:cNvPr id="5" name="直線單箭頭接點 4"/>
            <p:cNvCxnSpPr>
              <a:stCxn id="51232" idx="2"/>
              <a:endCxn id="51235" idx="0"/>
            </p:cNvCxnSpPr>
            <p:nvPr/>
          </p:nvCxnSpPr>
          <p:spPr>
            <a:xfrm>
              <a:off x="5940425" y="4586574"/>
              <a:ext cx="1259682" cy="405861"/>
            </a:xfrm>
            <a:prstGeom prst="straightConnector1">
              <a:avLst/>
            </a:prstGeom>
            <a:ln>
              <a:tailEnd type="triangle"/>
            </a:ln>
          </p:spPr>
          <p:style>
            <a:lnRef idx="2">
              <a:schemeClr val="accent6">
                <a:shade val="50000"/>
              </a:schemeClr>
            </a:lnRef>
            <a:fillRef idx="1">
              <a:schemeClr val="accent6"/>
            </a:fillRef>
            <a:effectRef idx="0">
              <a:schemeClr val="accent6"/>
            </a:effectRef>
            <a:fontRef idx="minor">
              <a:schemeClr val="lt1"/>
            </a:fontRef>
          </p:style>
        </p:cxnSp>
      </p:grpSp>
      <p:grpSp>
        <p:nvGrpSpPr>
          <p:cNvPr id="8" name="群組 9"/>
          <p:cNvGrpSpPr>
            <a:grpSpLocks/>
          </p:cNvGrpSpPr>
          <p:nvPr/>
        </p:nvGrpSpPr>
        <p:grpSpPr bwMode="auto">
          <a:xfrm>
            <a:off x="582811" y="3965575"/>
            <a:ext cx="4651375" cy="604838"/>
            <a:chOff x="1883688" y="1240492"/>
            <a:chExt cx="6919271" cy="580500"/>
          </a:xfrm>
        </p:grpSpPr>
        <p:sp>
          <p:nvSpPr>
            <p:cNvPr id="10" name="橢圓 9"/>
            <p:cNvSpPr/>
            <p:nvPr/>
          </p:nvSpPr>
          <p:spPr bwMode="auto">
            <a:xfrm>
              <a:off x="1883688" y="1328862"/>
              <a:ext cx="632889" cy="450992"/>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tx1"/>
                  </a:solidFill>
                  <a:latin typeface="標楷體" pitchFamily="65" charset="-120"/>
                  <a:ea typeface="標楷體" pitchFamily="65" charset="-120"/>
                </a:rPr>
                <a:t>優秀</a:t>
              </a:r>
            </a:p>
          </p:txBody>
        </p:sp>
        <p:sp>
          <p:nvSpPr>
            <p:cNvPr id="11" name="橢圓 10"/>
            <p:cNvSpPr/>
            <p:nvPr/>
          </p:nvSpPr>
          <p:spPr bwMode="auto">
            <a:xfrm>
              <a:off x="3640663" y="1348670"/>
              <a:ext cx="566766" cy="444897"/>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tx1"/>
                  </a:solidFill>
                  <a:latin typeface="標楷體" pitchFamily="65" charset="-120"/>
                  <a:ea typeface="標楷體" pitchFamily="65" charset="-120"/>
                </a:rPr>
                <a:t>良好</a:t>
              </a:r>
            </a:p>
          </p:txBody>
        </p:sp>
        <p:sp>
          <p:nvSpPr>
            <p:cNvPr id="12" name="橢圓 11"/>
            <p:cNvSpPr/>
            <p:nvPr/>
          </p:nvSpPr>
          <p:spPr bwMode="auto">
            <a:xfrm>
              <a:off x="5322070" y="1316673"/>
              <a:ext cx="616358" cy="434232"/>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tx1"/>
                  </a:solidFill>
                  <a:latin typeface="標楷體" pitchFamily="65" charset="-120"/>
                  <a:ea typeface="標楷體" pitchFamily="65" charset="-120"/>
                </a:rPr>
                <a:t>基礎</a:t>
              </a:r>
            </a:p>
          </p:txBody>
        </p:sp>
        <p:sp>
          <p:nvSpPr>
            <p:cNvPr id="13" name="橢圓 12"/>
            <p:cNvSpPr/>
            <p:nvPr/>
          </p:nvSpPr>
          <p:spPr bwMode="auto">
            <a:xfrm>
              <a:off x="7293943" y="1266394"/>
              <a:ext cx="500643" cy="554598"/>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tx1"/>
                  </a:solidFill>
                  <a:latin typeface="標楷體" pitchFamily="65" charset="-120"/>
                  <a:ea typeface="標楷體" pitchFamily="65" charset="-120"/>
                </a:rPr>
                <a:t>不足</a:t>
              </a:r>
            </a:p>
          </p:txBody>
        </p:sp>
        <p:sp>
          <p:nvSpPr>
            <p:cNvPr id="14" name="橢圓 13"/>
            <p:cNvSpPr/>
            <p:nvPr/>
          </p:nvSpPr>
          <p:spPr bwMode="auto">
            <a:xfrm>
              <a:off x="8222024" y="1240492"/>
              <a:ext cx="580935" cy="571358"/>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600" b="1" dirty="0">
                  <a:solidFill>
                    <a:schemeClr val="tx1"/>
                  </a:solidFill>
                  <a:latin typeface="標楷體" pitchFamily="65" charset="-120"/>
                  <a:ea typeface="標楷體" pitchFamily="65" charset="-120"/>
                </a:rPr>
                <a:t>落後</a:t>
              </a:r>
            </a:p>
          </p:txBody>
        </p:sp>
      </p:grpSp>
      <p:sp>
        <p:nvSpPr>
          <p:cNvPr id="15" name="矩形 14"/>
          <p:cNvSpPr/>
          <p:nvPr/>
        </p:nvSpPr>
        <p:spPr>
          <a:xfrm>
            <a:off x="1570236" y="4040188"/>
            <a:ext cx="1920875" cy="50165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向下箭號 15"/>
          <p:cNvSpPr/>
          <p:nvPr/>
        </p:nvSpPr>
        <p:spPr>
          <a:xfrm>
            <a:off x="2508448" y="1844675"/>
            <a:ext cx="569913" cy="2119313"/>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18" name="Rechteck 7" descr="&#10;&#10;&#10;&#10;&#10;&#10;&#10;&#10;&#10;&#10;&#10;&#10;&#10;&#10;&#10;&#10;&#10;&#10;&#10;&#10;&#10;&#10;&#10;&#10;&#10;&#10;&#10;&#10;&#10;&#10;&#10;&#10;&#10;&#10;&#10;&#10;&#10;&#10;&#10;&#10;&#10;&#10;&#10;&#10;&#10;&#10;&#10;&#10;&#10;&#10;&#10;&#10;&#10;&#10;&#10;&#10;&#10;&#10;&#10;www.PresentationLoad.com"/>
          <p:cNvSpPr/>
          <p:nvPr/>
        </p:nvSpPr>
        <p:spPr bwMode="gray">
          <a:xfrm>
            <a:off x="2967236" y="1843088"/>
            <a:ext cx="5472112" cy="6096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lIns="324000" tIns="36000" rIns="216000" bIns="36000" anchor="ctr"/>
          <a:lstStyle/>
          <a:p>
            <a:pPr>
              <a:spcAft>
                <a:spcPct val="20000"/>
              </a:spcAft>
              <a:defRPr/>
            </a:pP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課綱的學習表現</a:t>
            </a:r>
            <a:r>
              <a:rPr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評量標準 </a:t>
            </a:r>
            <a:r>
              <a:rPr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B-C</a:t>
            </a: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等級</a:t>
            </a:r>
            <a:endParaRPr lang="en-US" sz="2400" b="1" noProof="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 name="矩形 5"/>
          <p:cNvSpPr>
            <a:spLocks noChangeArrowheads="1"/>
          </p:cNvSpPr>
          <p:nvPr/>
        </p:nvSpPr>
        <p:spPr bwMode="auto">
          <a:xfrm>
            <a:off x="744736" y="4724400"/>
            <a:ext cx="4489450" cy="647700"/>
          </a:xfrm>
          <a:prstGeom prst="rect">
            <a:avLst/>
          </a:prstGeom>
          <a:solidFill>
            <a:srgbClr val="92D05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zh-TW" dirty="0" smtClean="0">
                <a:latin typeface="Times New Roman" panose="02020603050405020304" pitchFamily="18" charset="0"/>
                <a:cs typeface="Times New Roman" panose="02020603050405020304" pitchFamily="18" charset="0"/>
              </a:rPr>
              <a:t>A</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B</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D</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E</a:t>
            </a:r>
          </a:p>
          <a:p>
            <a:pPr algn="ctr">
              <a:defRPr/>
            </a:pP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五個</a:t>
            </a:r>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表現</a:t>
            </a:r>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等級</a:t>
            </a:r>
            <a:endPar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51209" name="矩形 4"/>
          <p:cNvSpPr>
            <a:spLocks noChangeArrowheads="1"/>
          </p:cNvSpPr>
          <p:nvPr/>
        </p:nvSpPr>
        <p:spPr bwMode="auto">
          <a:xfrm>
            <a:off x="683568" y="1268760"/>
            <a:ext cx="10679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TW" sz="4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en-US" sz="4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40" name="矩形 39"/>
          <p:cNvSpPr/>
          <p:nvPr/>
        </p:nvSpPr>
        <p:spPr>
          <a:xfrm>
            <a:off x="481211" y="3963988"/>
            <a:ext cx="3224212" cy="1985962"/>
          </a:xfrm>
          <a:prstGeom prst="rect">
            <a:avLst/>
          </a:prstGeom>
          <a:noFill/>
          <a:ln w="57150">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
        <p:nvSpPr>
          <p:cNvPr id="41" name="矩形 40"/>
          <p:cNvSpPr/>
          <p:nvPr/>
        </p:nvSpPr>
        <p:spPr>
          <a:xfrm>
            <a:off x="3746698" y="3963988"/>
            <a:ext cx="1554163" cy="2008187"/>
          </a:xfrm>
          <a:prstGeom prst="rect">
            <a:avLst/>
          </a:prstGeom>
          <a:noFill/>
          <a:ln w="57150">
            <a:solidFill>
              <a:srgbClr val="422C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2" name="文字方塊 41"/>
          <p:cNvSpPr txBox="1"/>
          <p:nvPr/>
        </p:nvSpPr>
        <p:spPr>
          <a:xfrm>
            <a:off x="-209352" y="5048250"/>
            <a:ext cx="3417888" cy="923925"/>
          </a:xfrm>
          <a:prstGeom prst="rect">
            <a:avLst/>
          </a:prstGeom>
          <a:noFill/>
        </p:spPr>
        <p:txBody>
          <a:bodyPr>
            <a:spAutoFit/>
          </a:bodyPr>
          <a:lstStyle/>
          <a:p>
            <a:pPr algn="ctr">
              <a:defRPr/>
            </a:pPr>
            <a:r>
              <a:rPr lang="zh-TW" altLang="en-US" sz="5400" b="1" dirty="0">
                <a:solidFill>
                  <a:srgbClr val="FFC000"/>
                </a:solidFill>
                <a:effectLst>
                  <a:outerShdw blurRad="38100" dist="38100" dir="2700000" algn="tl">
                    <a:srgbClr val="000000">
                      <a:alpha val="43137"/>
                    </a:srgbClr>
                  </a:outerShdw>
                </a:effectLst>
                <a:latin typeface="SimHei" pitchFamily="49" charset="-122"/>
                <a:ea typeface="SimHei" pitchFamily="49" charset="-122"/>
              </a:rPr>
              <a:t>通過</a:t>
            </a:r>
          </a:p>
        </p:txBody>
      </p:sp>
      <p:sp>
        <p:nvSpPr>
          <p:cNvPr id="43" name="文字方塊 42"/>
          <p:cNvSpPr txBox="1"/>
          <p:nvPr/>
        </p:nvSpPr>
        <p:spPr>
          <a:xfrm>
            <a:off x="3308548" y="5876925"/>
            <a:ext cx="2665413" cy="923925"/>
          </a:xfrm>
          <a:prstGeom prst="rect">
            <a:avLst/>
          </a:prstGeom>
          <a:noFill/>
        </p:spPr>
        <p:txBody>
          <a:bodyPr>
            <a:spAutoFit/>
          </a:bodyPr>
          <a:lstStyle/>
          <a:p>
            <a:pPr algn="ctr">
              <a:defRPr/>
            </a:pPr>
            <a:r>
              <a:rPr lang="zh-TW" altLang="en-US" sz="5400" b="1" dirty="0">
                <a:solidFill>
                  <a:srgbClr val="422C16"/>
                </a:solidFill>
                <a:effectLst>
                  <a:outerShdw blurRad="38100" dist="38100" dir="2700000" algn="tl">
                    <a:srgbClr val="000000">
                      <a:alpha val="43137"/>
                    </a:srgbClr>
                  </a:outerShdw>
                </a:effectLst>
                <a:latin typeface="SimHei" pitchFamily="49" charset="-122"/>
                <a:ea typeface="SimHei" pitchFamily="49" charset="-122"/>
              </a:rPr>
              <a:t>待加強</a:t>
            </a:r>
          </a:p>
        </p:txBody>
      </p:sp>
    </p:spTree>
    <p:extLst>
      <p:ext uri="{BB962C8B-B14F-4D97-AF65-F5344CB8AC3E}">
        <p14:creationId xmlns:p14="http://schemas.microsoft.com/office/powerpoint/2010/main" val="68735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7" grpId="0" animBg="1"/>
      <p:bldP spid="40" grpId="0" animBg="1"/>
      <p:bldP spid="41" grpId="0" animBg="1"/>
      <p:bldP spid="42"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E62EC92C-9BB3-473E-B2B7-9051A8032112}" type="slidenum">
              <a:rPr lang="es-ES" altLang="zh-TW" smtClean="0"/>
              <a:pPr>
                <a:defRPr/>
              </a:pPr>
              <a:t>34</a:t>
            </a:fld>
            <a:endParaRPr lang="es-ES" altLang="zh-TW"/>
          </a:p>
        </p:txBody>
      </p:sp>
      <p:grpSp>
        <p:nvGrpSpPr>
          <p:cNvPr id="4" name="群組 3"/>
          <p:cNvGrpSpPr/>
          <p:nvPr/>
        </p:nvGrpSpPr>
        <p:grpSpPr>
          <a:xfrm>
            <a:off x="365327" y="74371"/>
            <a:ext cx="5934865" cy="1728788"/>
            <a:chOff x="2779713" y="0"/>
            <a:chExt cx="6370637" cy="1728788"/>
          </a:xfrm>
        </p:grpSpPr>
        <p:sp>
          <p:nvSpPr>
            <p:cNvPr id="10" name="橢圓形圖說文字 9"/>
            <p:cNvSpPr/>
            <p:nvPr/>
          </p:nvSpPr>
          <p:spPr>
            <a:xfrm>
              <a:off x="2779713" y="0"/>
              <a:ext cx="6370637" cy="1728788"/>
            </a:xfrm>
            <a:prstGeom prst="wedgeEllipseCallout">
              <a:avLst>
                <a:gd name="adj1" fmla="val 49013"/>
                <a:gd name="adj2" fmla="val 55153"/>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endParaRPr lang="zh-TW" altLang="en-US" sz="4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3469794" y="448895"/>
              <a:ext cx="5485044" cy="830997"/>
            </a:xfrm>
            <a:prstGeom prst="rect">
              <a:avLst/>
            </a:prstGeom>
            <a:noFill/>
          </p:spPr>
          <p:txBody>
            <a:bodyPr wrap="square" rtlCol="0">
              <a:spAutoFit/>
            </a:bodyPr>
            <a:lstStyle/>
            <a:p>
              <a:pPr>
                <a:defRPr/>
              </a:pPr>
              <a:r>
                <a:rPr lang="en-US" altLang="zh-TW" sz="4800" b="1" dirty="0">
                  <a:solidFill>
                    <a:schemeClr val="bg1"/>
                  </a:solidFill>
                  <a:effectLst>
                    <a:outerShdw blurRad="38100" dist="38100" dir="2700000" algn="tl">
                      <a:srgbClr val="000000">
                        <a:alpha val="43137"/>
                      </a:srgbClr>
                    </a:outerShdw>
                  </a:effectLst>
                  <a:latin typeface="微軟正黑體" panose="020B0604030504040204" pitchFamily="34" charset="-120"/>
                </a:rPr>
                <a:t>Q</a:t>
              </a:r>
              <a:r>
                <a:rPr lang="zh-TW" altLang="en-US" sz="4800" b="1" dirty="0">
                  <a:solidFill>
                    <a:schemeClr val="bg1"/>
                  </a:solidFill>
                  <a:effectLst>
                    <a:outerShdw blurRad="38100" dist="38100" dir="2700000" algn="tl">
                      <a:srgbClr val="000000">
                        <a:alpha val="43137"/>
                      </a:srgbClr>
                    </a:outerShdw>
                  </a:effectLst>
                  <a:latin typeface="微軟正黑體" panose="020B0604030504040204" pitchFamily="34" charset="-120"/>
                </a:rPr>
                <a:t>：「評」什麼？</a:t>
              </a:r>
            </a:p>
          </p:txBody>
        </p:sp>
      </p:grpSp>
      <p:grpSp>
        <p:nvGrpSpPr>
          <p:cNvPr id="6" name="群組 5"/>
          <p:cNvGrpSpPr/>
          <p:nvPr/>
        </p:nvGrpSpPr>
        <p:grpSpPr>
          <a:xfrm>
            <a:off x="3227709" y="3231326"/>
            <a:ext cx="5362427" cy="1867991"/>
            <a:chOff x="2987823" y="3027822"/>
            <a:chExt cx="5362427" cy="1867991"/>
          </a:xfrm>
        </p:grpSpPr>
        <p:sp>
          <p:nvSpPr>
            <p:cNvPr id="8" name="圓角矩形圖說文字 7"/>
            <p:cNvSpPr/>
            <p:nvPr/>
          </p:nvSpPr>
          <p:spPr>
            <a:xfrm>
              <a:off x="2987823" y="3027822"/>
              <a:ext cx="5362427" cy="1867991"/>
            </a:xfrm>
            <a:prstGeom prst="wedgeRoundRectCallout">
              <a:avLst>
                <a:gd name="adj1" fmla="val -59350"/>
                <a:gd name="adj2" fmla="val -1632"/>
                <a:gd name="adj3" fmla="val 16667"/>
              </a:avLst>
            </a:prstGeom>
          </p:spPr>
          <p:style>
            <a:lnRef idx="1">
              <a:schemeClr val="accent4"/>
            </a:lnRef>
            <a:fillRef idx="2">
              <a:schemeClr val="accent4"/>
            </a:fillRef>
            <a:effectRef idx="1">
              <a:schemeClr val="accent4"/>
            </a:effectRef>
            <a:fontRef idx="minor">
              <a:schemeClr val="dk1"/>
            </a:fontRef>
          </p:style>
          <p:txBody>
            <a:bodyPr anchor="ctr"/>
            <a:lstStyle/>
            <a:p>
              <a:pPr>
                <a:defRPr/>
              </a:pPr>
              <a:endParaRPr lang="zh-TW" altLang="en-US" sz="4800" dirty="0">
                <a:latin typeface="微軟正黑體" panose="020B0604030504040204" pitchFamily="34" charset="-120"/>
                <a:ea typeface="微軟正黑體" panose="020B0604030504040204" pitchFamily="34" charset="-120"/>
              </a:endParaRPr>
            </a:p>
          </p:txBody>
        </p:sp>
        <p:sp>
          <p:nvSpPr>
            <p:cNvPr id="5" name="矩形 4"/>
            <p:cNvSpPr/>
            <p:nvPr/>
          </p:nvSpPr>
          <p:spPr>
            <a:xfrm>
              <a:off x="3208362" y="3192376"/>
              <a:ext cx="4940176" cy="1446550"/>
            </a:xfrm>
            <a:prstGeom prst="rect">
              <a:avLst/>
            </a:prstGeom>
          </p:spPr>
          <p:txBody>
            <a:bodyPr wrap="square">
              <a:spAutoFit/>
            </a:bodyPr>
            <a:lstStyle/>
            <a:p>
              <a:pPr algn="ctr">
                <a:defRPr/>
              </a:pPr>
              <a:r>
                <a:rPr lang="en-US" altLang="zh-TW" sz="4400" b="1" dirty="0">
                  <a:solidFill>
                    <a:srgbClr val="0000FF"/>
                  </a:solidFill>
                  <a:effectLst>
                    <a:outerShdw blurRad="38100" dist="38100" dir="2700000" algn="tl">
                      <a:srgbClr val="000000">
                        <a:alpha val="43137"/>
                      </a:srgbClr>
                    </a:outerShdw>
                  </a:effectLst>
                  <a:latin typeface="微軟正黑體" panose="020B0604030504040204" pitchFamily="34" charset="-120"/>
                </a:rPr>
                <a:t>A</a:t>
              </a:r>
              <a:r>
                <a:rPr lang="zh-TW" altLang="en-US" sz="4400" b="1" dirty="0">
                  <a:solidFill>
                    <a:srgbClr val="0000FF"/>
                  </a:solidFill>
                  <a:effectLst>
                    <a:outerShdw blurRad="38100" dist="38100" dir="2700000" algn="tl">
                      <a:srgbClr val="000000">
                        <a:alpha val="43137"/>
                      </a:srgbClr>
                    </a:outerShdw>
                  </a:effectLst>
                  <a:latin typeface="微軟正黑體" panose="020B0604030504040204" pitchFamily="34" charset="-120"/>
                </a:rPr>
                <a:t>：</a:t>
              </a:r>
              <a:r>
                <a:rPr lang="en-US" altLang="zh-TW" sz="4400" dirty="0">
                  <a:latin typeface="微軟正黑體" panose="020B0604030504040204" pitchFamily="34" charset="-120"/>
                </a:rPr>
                <a:t> </a:t>
              </a:r>
              <a:r>
                <a:rPr lang="zh-TW" altLang="en-US" sz="4400" dirty="0">
                  <a:latin typeface="微軟正黑體" panose="020B0604030504040204" pitchFamily="34" charset="-120"/>
                </a:rPr>
                <a:t>當然是評</a:t>
              </a:r>
              <a:r>
                <a:rPr lang="zh-TW" altLang="en-US" sz="4400" b="1" dirty="0">
                  <a:solidFill>
                    <a:srgbClr val="0000FF"/>
                  </a:solidFill>
                  <a:effectLst>
                    <a:outerShdw blurRad="38100" dist="38100" dir="2700000" algn="tl">
                      <a:srgbClr val="000000">
                        <a:alpha val="43137"/>
                      </a:srgbClr>
                    </a:outerShdw>
                  </a:effectLst>
                  <a:latin typeface="微軟正黑體" panose="020B0604030504040204" pitchFamily="34" charset="-120"/>
                </a:rPr>
                <a:t>人的能力</a:t>
              </a:r>
              <a:r>
                <a:rPr lang="zh-TW" altLang="en-US" sz="4400" b="1" dirty="0" smtClean="0">
                  <a:latin typeface="微軟正黑體" panose="020B0604030504040204" pitchFamily="34" charset="-120"/>
                </a:rPr>
                <a:t>。</a:t>
              </a:r>
              <a:r>
                <a:rPr lang="zh-TW" altLang="en-US" sz="4400" dirty="0" smtClean="0">
                  <a:latin typeface="微軟正黑體" panose="020B0604030504040204" pitchFamily="34" charset="-120"/>
                </a:rPr>
                <a:t>不是</a:t>
              </a:r>
              <a:r>
                <a:rPr lang="zh-TW" altLang="en-US" sz="4400" dirty="0">
                  <a:latin typeface="微軟正黑體" panose="020B0604030504040204" pitchFamily="34" charset="-120"/>
                </a:rPr>
                <a:t>評題目</a:t>
              </a:r>
            </a:p>
          </p:txBody>
        </p:sp>
      </p:gr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4705">
            <a:off x="5839031" y="26825"/>
            <a:ext cx="2875547" cy="2875547"/>
          </a:xfrm>
          <a:prstGeom prst="rect">
            <a:avLst/>
          </a:prstGeom>
        </p:spPr>
      </p:pic>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67" y="3475607"/>
            <a:ext cx="3074881" cy="3074881"/>
          </a:xfrm>
          <a:prstGeom prst="rect">
            <a:avLst/>
          </a:prstGeom>
        </p:spPr>
      </p:pic>
    </p:spTree>
    <p:extLst>
      <p:ext uri="{BB962C8B-B14F-4D97-AF65-F5344CB8AC3E}">
        <p14:creationId xmlns:p14="http://schemas.microsoft.com/office/powerpoint/2010/main" val="2696472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rrowheads="1"/>
          </p:cNvSpPr>
          <p:nvPr/>
        </p:nvSpPr>
        <p:spPr bwMode="auto">
          <a:xfrm>
            <a:off x="6322950" y="5724469"/>
            <a:ext cx="20500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TW" altLang="en-US" sz="2400" b="1" dirty="0">
                <a:latin typeface="微軟正黑體" panose="020B0604030504040204" pitchFamily="34" charset="-120"/>
                <a:ea typeface="微軟正黑體" panose="020B0604030504040204" pitchFamily="34" charset="-120"/>
              </a:rPr>
              <a:t>共同概念篇</a:t>
            </a:r>
            <a:endParaRPr lang="en-US" altLang="zh-TW" sz="2400" b="1" dirty="0">
              <a:latin typeface="微軟正黑體" panose="020B0604030504040204" pitchFamily="34" charset="-120"/>
              <a:ea typeface="微軟正黑體" panose="020B0604030504040204" pitchFamily="34" charset="-120"/>
            </a:endParaRPr>
          </a:p>
          <a:p>
            <a:pPr algn="ctr"/>
            <a:r>
              <a:rPr lang="en-US" altLang="zh-TW" sz="2400" b="1" dirty="0">
                <a:latin typeface="微軟正黑體" panose="020B0604030504040204" pitchFamily="34" charset="-120"/>
                <a:ea typeface="微軟正黑體" panose="020B0604030504040204" pitchFamily="34" charset="-120"/>
              </a:rPr>
              <a:t>~the end~</a:t>
            </a:r>
          </a:p>
        </p:txBody>
      </p:sp>
      <p:sp>
        <p:nvSpPr>
          <p:cNvPr id="2" name="投影片編號版面配置區 1"/>
          <p:cNvSpPr>
            <a:spLocks noGrp="1"/>
          </p:cNvSpPr>
          <p:nvPr>
            <p:ph type="sldNum" sz="quarter" idx="12"/>
          </p:nvPr>
        </p:nvSpPr>
        <p:spPr/>
        <p:txBody>
          <a:bodyPr/>
          <a:lstStyle/>
          <a:p>
            <a:pPr>
              <a:defRPr/>
            </a:pPr>
            <a:fld id="{E62EC92C-9BB3-473E-B2B7-9051A8032112}" type="slidenum">
              <a:rPr lang="es-ES" altLang="zh-TW" smtClean="0"/>
              <a:pPr>
                <a:defRPr/>
              </a:pPr>
              <a:t>35</a:t>
            </a:fld>
            <a:endParaRPr lang="es-ES" altLang="zh-TW"/>
          </a:p>
        </p:txBody>
      </p:sp>
      <p:grpSp>
        <p:nvGrpSpPr>
          <p:cNvPr id="4" name="群組 3"/>
          <p:cNvGrpSpPr/>
          <p:nvPr/>
        </p:nvGrpSpPr>
        <p:grpSpPr>
          <a:xfrm>
            <a:off x="365327" y="74371"/>
            <a:ext cx="5934865" cy="1728788"/>
            <a:chOff x="2779713" y="0"/>
            <a:chExt cx="6370637" cy="1728788"/>
          </a:xfrm>
        </p:grpSpPr>
        <p:sp>
          <p:nvSpPr>
            <p:cNvPr id="10" name="橢圓形圖說文字 9"/>
            <p:cNvSpPr/>
            <p:nvPr/>
          </p:nvSpPr>
          <p:spPr>
            <a:xfrm>
              <a:off x="2779713" y="0"/>
              <a:ext cx="6370637" cy="1728788"/>
            </a:xfrm>
            <a:prstGeom prst="wedgeEllipseCallout">
              <a:avLst>
                <a:gd name="adj1" fmla="val 49013"/>
                <a:gd name="adj2" fmla="val 55153"/>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endParaRPr lang="zh-TW" altLang="en-US" sz="4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3469794" y="448895"/>
              <a:ext cx="5485044" cy="830997"/>
            </a:xfrm>
            <a:prstGeom prst="rect">
              <a:avLst/>
            </a:prstGeom>
            <a:noFill/>
          </p:spPr>
          <p:txBody>
            <a:bodyPr wrap="square" rtlCol="0">
              <a:spAutoFit/>
            </a:bodyPr>
            <a:lstStyle/>
            <a:p>
              <a:r>
                <a:rPr lang="en-US" altLang="zh-TW" sz="4800" b="1" dirty="0">
                  <a:solidFill>
                    <a:schemeClr val="bg1"/>
                  </a:solidFill>
                  <a:effectLst>
                    <a:outerShdw blurRad="38100" dist="38100" dir="2700000" algn="tl">
                      <a:srgbClr val="000000">
                        <a:alpha val="43137"/>
                      </a:srgbClr>
                    </a:outerShdw>
                  </a:effectLst>
                  <a:latin typeface="微軟正黑體" panose="020B0604030504040204" pitchFamily="34" charset="-120"/>
                </a:rPr>
                <a:t>Q</a:t>
              </a:r>
              <a:r>
                <a:rPr lang="zh-TW" altLang="en-US" sz="4800" b="1" dirty="0">
                  <a:solidFill>
                    <a:schemeClr val="bg1"/>
                  </a:solidFill>
                  <a:effectLst>
                    <a:outerShdw blurRad="38100" dist="38100" dir="2700000" algn="tl">
                      <a:srgbClr val="000000">
                        <a:alpha val="43137"/>
                      </a:srgbClr>
                    </a:outerShdw>
                  </a:effectLst>
                  <a:latin typeface="微軟正黑體" panose="020B0604030504040204" pitchFamily="34" charset="-120"/>
                </a:rPr>
                <a:t>：「憑」什麼</a:t>
              </a:r>
              <a:r>
                <a:rPr lang="zh-TW" altLang="en-US" sz="4800" b="1" dirty="0" smtClean="0">
                  <a:solidFill>
                    <a:schemeClr val="bg1"/>
                  </a:solidFill>
                  <a:effectLst>
                    <a:outerShdw blurRad="38100" dist="38100" dir="2700000" algn="tl">
                      <a:srgbClr val="000000">
                        <a:alpha val="43137"/>
                      </a:srgbClr>
                    </a:outerShdw>
                  </a:effectLst>
                  <a:latin typeface="微軟正黑體" panose="020B0604030504040204" pitchFamily="34" charset="-120"/>
                </a:rPr>
                <a:t>？</a:t>
              </a:r>
              <a:endParaRPr lang="zh-TW" altLang="en-US" sz="4800" b="1" dirty="0">
                <a:solidFill>
                  <a:schemeClr val="bg1"/>
                </a:solidFill>
                <a:effectLst>
                  <a:outerShdw blurRad="38100" dist="38100" dir="2700000" algn="tl">
                    <a:srgbClr val="000000">
                      <a:alpha val="43137"/>
                    </a:srgbClr>
                  </a:outerShdw>
                </a:effectLst>
                <a:latin typeface="微軟正黑體" panose="020B0604030504040204" pitchFamily="34" charset="-120"/>
              </a:endParaRPr>
            </a:p>
          </p:txBody>
        </p:sp>
      </p:grpSp>
      <p:grpSp>
        <p:nvGrpSpPr>
          <p:cNvPr id="6" name="群組 5"/>
          <p:cNvGrpSpPr/>
          <p:nvPr/>
        </p:nvGrpSpPr>
        <p:grpSpPr>
          <a:xfrm>
            <a:off x="3227709" y="3231326"/>
            <a:ext cx="5362427" cy="1867991"/>
            <a:chOff x="2987823" y="3027822"/>
            <a:chExt cx="5362427" cy="1867991"/>
          </a:xfrm>
        </p:grpSpPr>
        <p:sp>
          <p:nvSpPr>
            <p:cNvPr id="8" name="圓角矩形圖說文字 7"/>
            <p:cNvSpPr/>
            <p:nvPr/>
          </p:nvSpPr>
          <p:spPr>
            <a:xfrm>
              <a:off x="2987823" y="3027822"/>
              <a:ext cx="5362427" cy="1867991"/>
            </a:xfrm>
            <a:prstGeom prst="wedgeRoundRectCallout">
              <a:avLst>
                <a:gd name="adj1" fmla="val -59350"/>
                <a:gd name="adj2" fmla="val -1632"/>
                <a:gd name="adj3" fmla="val 16667"/>
              </a:avLst>
            </a:prstGeom>
          </p:spPr>
          <p:style>
            <a:lnRef idx="1">
              <a:schemeClr val="accent4"/>
            </a:lnRef>
            <a:fillRef idx="2">
              <a:schemeClr val="accent4"/>
            </a:fillRef>
            <a:effectRef idx="1">
              <a:schemeClr val="accent4"/>
            </a:effectRef>
            <a:fontRef idx="minor">
              <a:schemeClr val="dk1"/>
            </a:fontRef>
          </p:style>
          <p:txBody>
            <a:bodyPr anchor="ctr"/>
            <a:lstStyle/>
            <a:p>
              <a:pPr>
                <a:defRPr/>
              </a:pPr>
              <a:endParaRPr lang="zh-TW" altLang="en-US" sz="4800" dirty="0">
                <a:latin typeface="微軟正黑體" panose="020B0604030504040204" pitchFamily="34" charset="-120"/>
                <a:ea typeface="微軟正黑體" panose="020B0604030504040204" pitchFamily="34" charset="-120"/>
              </a:endParaRPr>
            </a:p>
          </p:txBody>
        </p:sp>
        <p:sp>
          <p:nvSpPr>
            <p:cNvPr id="5" name="矩形 4"/>
            <p:cNvSpPr/>
            <p:nvPr/>
          </p:nvSpPr>
          <p:spPr>
            <a:xfrm>
              <a:off x="3208362" y="3192376"/>
              <a:ext cx="4895319" cy="1446550"/>
            </a:xfrm>
            <a:prstGeom prst="rect">
              <a:avLst/>
            </a:prstGeom>
          </p:spPr>
          <p:txBody>
            <a:bodyPr wrap="square">
              <a:spAutoFit/>
            </a:bodyPr>
            <a:lstStyle/>
            <a:p>
              <a:pPr>
                <a:defRPr/>
              </a:pPr>
              <a:r>
                <a:rPr lang="en-US" altLang="zh-TW" sz="4400" b="1" dirty="0">
                  <a:solidFill>
                    <a:srgbClr val="0000FF"/>
                  </a:solidFill>
                  <a:effectLst>
                    <a:outerShdw blurRad="38100" dist="38100" dir="2700000" algn="tl">
                      <a:srgbClr val="000000">
                        <a:alpha val="43137"/>
                      </a:srgbClr>
                    </a:outerShdw>
                  </a:effectLst>
                  <a:latin typeface="微軟正黑體" panose="020B0604030504040204" pitchFamily="34" charset="-120"/>
                </a:rPr>
                <a:t>A</a:t>
              </a:r>
              <a:r>
                <a:rPr lang="zh-TW" altLang="en-US" sz="4400" b="1" dirty="0">
                  <a:solidFill>
                    <a:srgbClr val="0000FF"/>
                  </a:solidFill>
                  <a:effectLst>
                    <a:outerShdw blurRad="38100" dist="38100" dir="2700000" algn="tl">
                      <a:srgbClr val="000000">
                        <a:alpha val="43137"/>
                      </a:srgbClr>
                    </a:outerShdw>
                  </a:effectLst>
                  <a:latin typeface="微軟正黑體" panose="020B0604030504040204" pitchFamily="34" charset="-120"/>
                </a:rPr>
                <a:t>： 憑題目</a:t>
              </a:r>
              <a:r>
                <a:rPr lang="zh-TW" altLang="en-US" sz="4400" dirty="0">
                  <a:latin typeface="微軟正黑體" panose="020B0604030504040204" pitchFamily="34" charset="-120"/>
                </a:rPr>
                <a:t>來評</a:t>
              </a:r>
              <a:r>
                <a:rPr lang="zh-TW" altLang="en-US" sz="4400" dirty="0" smtClean="0">
                  <a:latin typeface="微軟正黑體" panose="020B0604030504040204" pitchFamily="34" charset="-120"/>
                </a:rPr>
                <a:t>人</a:t>
              </a:r>
              <a:endParaRPr lang="en-US" altLang="zh-TW" sz="4400" dirty="0" smtClean="0">
                <a:latin typeface="微軟正黑體" panose="020B0604030504040204" pitchFamily="34" charset="-120"/>
              </a:endParaRPr>
            </a:p>
            <a:p>
              <a:pPr>
                <a:defRPr/>
              </a:pPr>
              <a:r>
                <a:rPr lang="zh-TW" altLang="en-US" sz="4400" dirty="0">
                  <a:latin typeface="微軟正黑體" panose="020B0604030504040204" pitchFamily="34" charset="-120"/>
                </a:rPr>
                <a:t>　</a:t>
              </a:r>
              <a:r>
                <a:rPr lang="zh-TW" altLang="en-US" sz="4400" dirty="0" smtClean="0">
                  <a:latin typeface="微軟正黑體" panose="020B0604030504040204" pitchFamily="34" charset="-120"/>
                </a:rPr>
                <a:t>　的</a:t>
              </a:r>
              <a:r>
                <a:rPr lang="zh-TW" altLang="en-US" sz="4400" dirty="0">
                  <a:latin typeface="微軟正黑體" panose="020B0604030504040204" pitchFamily="34" charset="-120"/>
                </a:rPr>
                <a:t>能力</a:t>
              </a:r>
            </a:p>
          </p:txBody>
        </p:sp>
      </p:gr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4705">
            <a:off x="5839031" y="26825"/>
            <a:ext cx="2875547" cy="2875547"/>
          </a:xfrm>
          <a:prstGeom prst="rect">
            <a:avLst/>
          </a:prstGeom>
        </p:spPr>
      </p:pic>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67" y="3475607"/>
            <a:ext cx="3074881" cy="3074881"/>
          </a:xfrm>
          <a:prstGeom prst="rect">
            <a:avLst/>
          </a:prstGeom>
        </p:spPr>
      </p:pic>
    </p:spTree>
    <p:extLst>
      <p:ext uri="{BB962C8B-B14F-4D97-AF65-F5344CB8AC3E}">
        <p14:creationId xmlns:p14="http://schemas.microsoft.com/office/powerpoint/2010/main" val="384141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0483" name="群組 11"/>
          <p:cNvGrpSpPr>
            <a:grpSpLocks/>
          </p:cNvGrpSpPr>
          <p:nvPr/>
        </p:nvGrpSpPr>
        <p:grpSpPr bwMode="auto">
          <a:xfrm>
            <a:off x="185737" y="1873377"/>
            <a:ext cx="8772525" cy="4418013"/>
            <a:chOff x="407517" y="1117461"/>
            <a:chExt cx="11335517" cy="4927780"/>
          </a:xfrm>
        </p:grpSpPr>
        <p:grpSp>
          <p:nvGrpSpPr>
            <p:cNvPr id="20485" name="群組 8"/>
            <p:cNvGrpSpPr>
              <a:grpSpLocks/>
            </p:cNvGrpSpPr>
            <p:nvPr/>
          </p:nvGrpSpPr>
          <p:grpSpPr bwMode="auto">
            <a:xfrm>
              <a:off x="899830" y="1119232"/>
              <a:ext cx="5899556" cy="908354"/>
              <a:chOff x="2132116" y="215759"/>
              <a:chExt cx="5899556" cy="908354"/>
            </a:xfrm>
          </p:grpSpPr>
          <p:sp>
            <p:nvSpPr>
              <p:cNvPr id="2" name="圓角矩形 1"/>
              <p:cNvSpPr/>
              <p:nvPr/>
            </p:nvSpPr>
            <p:spPr>
              <a:xfrm>
                <a:off x="2132116" y="215759"/>
                <a:ext cx="5899556" cy="908354"/>
              </a:xfrm>
              <a:prstGeom prst="roundRect">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zh-TW" altLang="en-US"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整理現有題庫中評量到的核心素養與學習表現</a:t>
                </a:r>
                <a:endParaRPr lang="zh-TW" altLang="en-US" sz="1650" dirty="0"/>
              </a:p>
            </p:txBody>
          </p:sp>
          <p:sp>
            <p:nvSpPr>
              <p:cNvPr id="3" name="矩形 2"/>
              <p:cNvSpPr/>
              <p:nvPr/>
            </p:nvSpPr>
            <p:spPr>
              <a:xfrm>
                <a:off x="2339297" y="626555"/>
                <a:ext cx="2256437" cy="451521"/>
              </a:xfrm>
              <a:prstGeom prst="rect">
                <a:avLst/>
              </a:prstGeom>
              <a:solidFill>
                <a:schemeClr val="accent1">
                  <a:lumMod val="60000"/>
                  <a:lumOff val="40000"/>
                  <a:alpha val="5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65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5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國中教育會考</a:t>
                </a:r>
                <a:endParaRPr lang="zh-TW" altLang="en-US" sz="1650" dirty="0"/>
              </a:p>
            </p:txBody>
          </p:sp>
          <p:sp>
            <p:nvSpPr>
              <p:cNvPr id="37" name="矩形 36"/>
              <p:cNvSpPr/>
              <p:nvPr/>
            </p:nvSpPr>
            <p:spPr>
              <a:xfrm>
                <a:off x="4702275" y="621242"/>
                <a:ext cx="3256608" cy="453292"/>
              </a:xfrm>
              <a:prstGeom prst="rect">
                <a:avLst/>
              </a:prstGeom>
              <a:solidFill>
                <a:schemeClr val="accent1">
                  <a:lumMod val="60000"/>
                  <a:lumOff val="40000"/>
                  <a:alpha val="5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160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160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素養導向標準</a:t>
                </a:r>
                <a:r>
                  <a:rPr lang="zh-TW" altLang="en-US" sz="160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本位評量</a:t>
                </a:r>
              </a:p>
            </p:txBody>
          </p:sp>
        </p:grpSp>
        <p:grpSp>
          <p:nvGrpSpPr>
            <p:cNvPr id="20486" name="群組 9"/>
            <p:cNvGrpSpPr>
              <a:grpSpLocks/>
            </p:cNvGrpSpPr>
            <p:nvPr/>
          </p:nvGrpSpPr>
          <p:grpSpPr bwMode="auto">
            <a:xfrm>
              <a:off x="6985220" y="1117461"/>
              <a:ext cx="4757814" cy="907736"/>
              <a:chOff x="5961599" y="-820944"/>
              <a:chExt cx="4757814" cy="907736"/>
            </a:xfrm>
          </p:grpSpPr>
          <p:sp>
            <p:nvSpPr>
              <p:cNvPr id="40" name="圓角矩形 39"/>
              <p:cNvSpPr/>
              <p:nvPr/>
            </p:nvSpPr>
            <p:spPr>
              <a:xfrm>
                <a:off x="5962434" y="-820944"/>
                <a:ext cx="4756979" cy="908355"/>
              </a:xfrm>
              <a:prstGeom prst="roundRect">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zh-TW" altLang="en-US"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針對目前未評量到的素養研發新題型</a:t>
                </a:r>
                <a:endParaRPr lang="en-US" altLang="zh-TW"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2" name="矩形 41"/>
              <p:cNvSpPr/>
              <p:nvPr/>
            </p:nvSpPr>
            <p:spPr>
              <a:xfrm>
                <a:off x="6540902" y="-411918"/>
                <a:ext cx="3606196" cy="451521"/>
              </a:xfrm>
              <a:prstGeom prst="rect">
                <a:avLst/>
              </a:prstGeom>
              <a:solidFill>
                <a:schemeClr val="accent1">
                  <a:lumMod val="60000"/>
                  <a:lumOff val="40000"/>
                  <a:alpha val="5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165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5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素養導向評量新題型研發</a:t>
                </a:r>
              </a:p>
            </p:txBody>
          </p:sp>
        </p:grpSp>
        <p:sp>
          <p:nvSpPr>
            <p:cNvPr id="44" name="圓角矩形 43"/>
            <p:cNvSpPr/>
            <p:nvPr/>
          </p:nvSpPr>
          <p:spPr>
            <a:xfrm>
              <a:off x="8471200" y="2220590"/>
              <a:ext cx="2500543" cy="772013"/>
            </a:xfrm>
            <a:prstGeom prst="roundRect">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zh-TW" altLang="en-US"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彙整新研發之</a:t>
              </a:r>
              <a:endParaRPr lang="en-US" altLang="zh-TW"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defRPr/>
              </a:pPr>
              <a:r>
                <a:rPr lang="zh-TW" altLang="en-US"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素養導向評量試題</a:t>
              </a:r>
              <a:endParaRPr lang="en-US" altLang="zh-TW"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5" name="圓角矩形 44"/>
            <p:cNvSpPr/>
            <p:nvPr/>
          </p:nvSpPr>
          <p:spPr>
            <a:xfrm>
              <a:off x="4803465" y="2229443"/>
              <a:ext cx="3388758" cy="763160"/>
            </a:xfrm>
            <a:prstGeom prst="roundRect">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zh-TW" altLang="en-US"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彙整符合</a:t>
              </a:r>
              <a:r>
                <a:rPr lang="en-US" altLang="zh-TW"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年國教課綱</a:t>
              </a:r>
              <a:endParaRPr lang="en-US" altLang="zh-TW"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defRPr/>
              </a:pPr>
              <a:r>
                <a:rPr lang="zh-TW" altLang="en-US"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素養之標準本位評量試題</a:t>
              </a:r>
              <a:endParaRPr lang="en-US" altLang="zh-TW"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6" name="圓角矩形 45"/>
            <p:cNvSpPr/>
            <p:nvPr/>
          </p:nvSpPr>
          <p:spPr>
            <a:xfrm>
              <a:off x="407517" y="2229443"/>
              <a:ext cx="4301588" cy="1161561"/>
            </a:xfrm>
            <a:prstGeom prst="roundRect">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zh-TW" altLang="en-US"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統計會考試題對應</a:t>
              </a:r>
              <a:r>
                <a:rPr lang="en-US" altLang="zh-TW"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年國教課綱</a:t>
              </a:r>
              <a:endParaRPr lang="en-US" altLang="zh-TW"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defRPr/>
              </a:pPr>
              <a:r>
                <a:rPr lang="zh-TW" altLang="en-US"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素養之比例並彙整範例試題</a:t>
              </a:r>
              <a:endParaRPr lang="en-US" altLang="zh-TW"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defRPr/>
              </a:pPr>
              <a:r>
                <a:rPr lang="en-US" altLang="zh-TW" sz="165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5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素養導向試題數量統計</a:t>
              </a:r>
              <a:r>
                <a:rPr lang="en-US" altLang="zh-TW" sz="165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65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圓角矩形 46"/>
            <p:cNvSpPr/>
            <p:nvPr/>
          </p:nvSpPr>
          <p:spPr>
            <a:xfrm>
              <a:off x="2624978" y="3621191"/>
              <a:ext cx="6732386" cy="764930"/>
            </a:xfrm>
            <a:prstGeom prst="roundRect">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zh-TW" altLang="en-US"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評估各項素養導向試題列入會考之可行性，並分析其對不同族群、社經背景、性別之公平性</a:t>
              </a:r>
              <a:r>
                <a:rPr lang="en-US" altLang="zh-TW" sz="165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(DIF</a:t>
              </a:r>
              <a:r>
                <a:rPr lang="zh-TW" altLang="en-US" sz="165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分析</a:t>
              </a:r>
              <a:r>
                <a:rPr lang="en-US" altLang="zh-TW" sz="1650"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圓角矩形 47"/>
            <p:cNvSpPr/>
            <p:nvPr/>
          </p:nvSpPr>
          <p:spPr>
            <a:xfrm>
              <a:off x="6430151" y="4610997"/>
              <a:ext cx="4102612" cy="750765"/>
            </a:xfrm>
            <a:prstGeom prst="roundRect">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zh-TW" altLang="en-US" sz="165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彙整並公告符合</a:t>
              </a:r>
              <a:r>
                <a:rPr lang="en-US" altLang="zh-TW" sz="165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165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年國教課綱素養之課室平時評量範例試題</a:t>
              </a:r>
              <a:endParaRPr lang="en-US" altLang="zh-TW" sz="165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9" name="圓角矩形 48"/>
            <p:cNvSpPr/>
            <p:nvPr/>
          </p:nvSpPr>
          <p:spPr>
            <a:xfrm>
              <a:off x="1808558" y="4610997"/>
              <a:ext cx="4102612" cy="750765"/>
            </a:xfrm>
            <a:prstGeom prst="roundRect">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zh-TW" altLang="en-US" sz="165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彙整並公告符合</a:t>
              </a:r>
              <a:r>
                <a:rPr lang="en-US" altLang="zh-TW" sz="165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165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年國教課綱素養之</a:t>
              </a:r>
              <a:r>
                <a:rPr lang="zh-TW" altLang="en-US" sz="1650" b="1" dirty="0">
                  <a:solidFill>
                    <a:srgbClr val="C00000"/>
                  </a:solidFill>
                  <a:uFill>
                    <a:solidFill>
                      <a:schemeClr val="accent2">
                        <a:lumMod val="60000"/>
                        <a:lumOff val="40000"/>
                      </a:schemeClr>
                    </a:solidFill>
                  </a:uFill>
                  <a:latin typeface="微軟正黑體" panose="020B0604030504040204" pitchFamily="34" charset="-120"/>
                  <a:ea typeface="微軟正黑體" panose="020B0604030504040204" pitchFamily="34" charset="-120"/>
                  <a:cs typeface="Times New Roman" panose="02020603050405020304" pitchFamily="18" charset="0"/>
                </a:rPr>
                <a:t>會考</a:t>
              </a:r>
              <a:r>
                <a:rPr lang="zh-TW" altLang="en-US" sz="165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範例試題</a:t>
              </a:r>
              <a:endParaRPr lang="en-US" altLang="zh-TW" sz="165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0" name="圓角矩形 49"/>
            <p:cNvSpPr/>
            <p:nvPr/>
          </p:nvSpPr>
          <p:spPr>
            <a:xfrm>
              <a:off x="967523" y="5583095"/>
              <a:ext cx="10611407" cy="462146"/>
            </a:xfrm>
            <a:prstGeom prst="roundRect">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zh-TW" altLang="en-US"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促進教學，提升學生素養，以</a:t>
              </a:r>
              <a:r>
                <a:rPr lang="zh-TW" altLang="zh-TW"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具備適應現</a:t>
              </a:r>
              <a:r>
                <a:rPr lang="zh-TW" altLang="en-US"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代</a:t>
              </a:r>
              <a:r>
                <a:rPr lang="zh-TW" altLang="zh-TW"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生活及面對未來挑戰的知識、能力與態度</a:t>
              </a:r>
              <a:endParaRPr lang="en-US" altLang="zh-TW" sz="165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1" name="向下箭號 50"/>
            <p:cNvSpPr/>
            <p:nvPr/>
          </p:nvSpPr>
          <p:spPr>
            <a:xfrm>
              <a:off x="5357318" y="1981549"/>
              <a:ext cx="488211" cy="309868"/>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2" name="向下箭號 51"/>
            <p:cNvSpPr/>
            <p:nvPr/>
          </p:nvSpPr>
          <p:spPr>
            <a:xfrm>
              <a:off x="2001381" y="1969155"/>
              <a:ext cx="488211" cy="318721"/>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3" name="向下箭號 52"/>
            <p:cNvSpPr/>
            <p:nvPr/>
          </p:nvSpPr>
          <p:spPr>
            <a:xfrm>
              <a:off x="9441469" y="1967383"/>
              <a:ext cx="488211" cy="309868"/>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4" name="向下箭號 53"/>
            <p:cNvSpPr/>
            <p:nvPr/>
          </p:nvSpPr>
          <p:spPr>
            <a:xfrm>
              <a:off x="2821904" y="3387462"/>
              <a:ext cx="488211" cy="309868"/>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5" name="向下箭號 54"/>
            <p:cNvSpPr/>
            <p:nvPr/>
          </p:nvSpPr>
          <p:spPr>
            <a:xfrm>
              <a:off x="6253739" y="2999686"/>
              <a:ext cx="488211" cy="697645"/>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6" name="向下箭號 55"/>
            <p:cNvSpPr/>
            <p:nvPr/>
          </p:nvSpPr>
          <p:spPr>
            <a:xfrm>
              <a:off x="8664023" y="2992603"/>
              <a:ext cx="488211" cy="697645"/>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8" name="向下箭號 57"/>
            <p:cNvSpPr/>
            <p:nvPr/>
          </p:nvSpPr>
          <p:spPr>
            <a:xfrm>
              <a:off x="3441398" y="4393204"/>
              <a:ext cx="490263" cy="308097"/>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9" name="向下箭號 58"/>
            <p:cNvSpPr/>
            <p:nvPr/>
          </p:nvSpPr>
          <p:spPr>
            <a:xfrm>
              <a:off x="7742987" y="4379038"/>
              <a:ext cx="488211" cy="309868"/>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0" name="向下箭號 59"/>
            <p:cNvSpPr/>
            <p:nvPr/>
          </p:nvSpPr>
          <p:spPr>
            <a:xfrm>
              <a:off x="3441398" y="5354679"/>
              <a:ext cx="490263" cy="309867"/>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1" name="向下箭號 60"/>
            <p:cNvSpPr/>
            <p:nvPr/>
          </p:nvSpPr>
          <p:spPr>
            <a:xfrm>
              <a:off x="7742987" y="5354679"/>
              <a:ext cx="488211" cy="309867"/>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20484" name="標題 3"/>
          <p:cNvSpPr>
            <a:spLocks noGrp="1"/>
          </p:cNvSpPr>
          <p:nvPr>
            <p:ph type="title"/>
          </p:nvPr>
        </p:nvSpPr>
        <p:spPr/>
        <p:txBody>
          <a:bodyPr>
            <a:normAutofit fontScale="90000"/>
          </a:bodyPr>
          <a:lstStyle/>
          <a:p>
            <a:pPr algn="ctr"/>
            <a:r>
              <a:rPr lang="zh-TW" altLang="en-US" sz="4800" dirty="0" smtClean="0">
                <a:latin typeface="微軟正黑體" panose="020B0604030504040204" pitchFamily="34" charset="-120"/>
                <a:ea typeface="微軟正黑體" panose="020B0604030504040204" pitchFamily="34" charset="-120"/>
              </a:rPr>
              <a:t>心測中心對十二年國教</a:t>
            </a:r>
            <a:r>
              <a:rPr lang="en-US" altLang="zh-TW" sz="4800" dirty="0" smtClean="0">
                <a:latin typeface="微軟正黑體" panose="020B0604030504040204" pitchFamily="34" charset="-120"/>
                <a:ea typeface="微軟正黑體" panose="020B0604030504040204" pitchFamily="34" charset="-120"/>
              </a:rPr>
              <a:t/>
            </a:r>
            <a:br>
              <a:rPr lang="en-US" altLang="zh-TW" sz="4800" dirty="0" smtClean="0">
                <a:latin typeface="微軟正黑體" panose="020B0604030504040204" pitchFamily="34" charset="-120"/>
                <a:ea typeface="微軟正黑體" panose="020B0604030504040204" pitchFamily="34" charset="-120"/>
              </a:rPr>
            </a:br>
            <a:r>
              <a:rPr lang="zh-TW" altLang="en-US" sz="4800" dirty="0" smtClean="0">
                <a:latin typeface="微軟正黑體" panose="020B0604030504040204" pitchFamily="34" charset="-120"/>
                <a:ea typeface="微軟正黑體" panose="020B0604030504040204" pitchFamily="34" charset="-120"/>
              </a:rPr>
              <a:t>施行之因應方向</a:t>
            </a:r>
          </a:p>
        </p:txBody>
      </p:sp>
      <p:sp>
        <p:nvSpPr>
          <p:cNvPr id="29" name="投影片編號版面配置區 1"/>
          <p:cNvSpPr>
            <a:spLocks noGrp="1"/>
          </p:cNvSpPr>
          <p:nvPr>
            <p:ph type="sldNum" sz="quarter" idx="12"/>
          </p:nvPr>
        </p:nvSpPr>
        <p:spPr/>
        <p:txBody>
          <a:bodyPr/>
          <a:lstStyle/>
          <a:p>
            <a:pPr>
              <a:defRPr/>
            </a:pPr>
            <a:fld id="{A863E497-08B9-4FD2-9EC8-C96B015678BD}" type="slidenum">
              <a:rPr lang="es-ES" altLang="zh-TW" smtClean="0"/>
              <a:pPr>
                <a:defRPr/>
              </a:pPr>
              <a:t>4</a:t>
            </a:fld>
            <a:endParaRPr lang="es-ES" altLang="zh-TW" dirty="0"/>
          </a:p>
        </p:txBody>
      </p:sp>
    </p:spTree>
    <p:extLst>
      <p:ext uri="{BB962C8B-B14F-4D97-AF65-F5344CB8AC3E}">
        <p14:creationId xmlns:p14="http://schemas.microsoft.com/office/powerpoint/2010/main" val="373357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pPr algn="ctr"/>
            <a:r>
              <a:rPr lang="zh-TW" altLang="en-US" sz="4800" dirty="0" smtClean="0">
                <a:latin typeface="微軟正黑體" panose="020B0604030504040204" pitchFamily="34" charset="-120"/>
                <a:ea typeface="微軟正黑體" panose="020B0604030504040204" pitchFamily="34" charset="-120"/>
              </a:rPr>
              <a:t>計畫源起</a:t>
            </a:r>
          </a:p>
        </p:txBody>
      </p:sp>
      <p:sp>
        <p:nvSpPr>
          <p:cNvPr id="19459" name="內容版面配置區 2"/>
          <p:cNvSpPr>
            <a:spLocks noGrp="1"/>
          </p:cNvSpPr>
          <p:nvPr>
            <p:ph idx="1"/>
          </p:nvPr>
        </p:nvSpPr>
        <p:spPr>
          <a:xfrm>
            <a:off x="107504" y="1558022"/>
            <a:ext cx="8928992" cy="4823306"/>
          </a:xfrm>
        </p:spPr>
        <p:txBody>
          <a:bodyPr/>
          <a:lstStyle/>
          <a:p>
            <a:pPr>
              <a:lnSpc>
                <a:spcPct val="100000"/>
              </a:lnSpc>
              <a:spcBef>
                <a:spcPts val="1200"/>
              </a:spcBef>
            </a:pPr>
            <a:r>
              <a:rPr lang="zh-TW" altLang="en-US" sz="2800" dirty="0" smtClean="0">
                <a:latin typeface="微軟正黑體" panose="020B0604030504040204" pitchFamily="34" charset="-120"/>
                <a:ea typeface="微軟正黑體" panose="020B0604030504040204" pitchFamily="34" charset="-120"/>
                <a:cs typeface="Times New Roman" panose="02020603050405020304" pitchFamily="18" charset="0"/>
              </a:rPr>
              <a:t>依據：國民小學及國民中學學生成績評量準則第三條所規範之評量範圍與內涵，重視學習領域學習歷程及日常生活表現，以完整學生學習評量。</a:t>
            </a:r>
            <a:endParaRPr lang="en-US" altLang="zh-TW" sz="28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Bef>
                <a:spcPts val="1200"/>
              </a:spcBef>
            </a:pPr>
            <a:r>
              <a:rPr lang="zh-TW" altLang="en-US" sz="2800" dirty="0" smtClean="0">
                <a:latin typeface="微軟正黑體" panose="020B0604030504040204" pitchFamily="34" charset="-120"/>
                <a:ea typeface="微軟正黑體" panose="020B0604030504040204" pitchFamily="34" charset="-120"/>
                <a:cs typeface="Times New Roman" panose="02020603050405020304" pitchFamily="18" charset="0"/>
              </a:rPr>
              <a:t>為改革我國評量系統</a:t>
            </a:r>
            <a:r>
              <a:rPr lang="zh-TW" altLang="en-US" sz="2800" b="1"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使國內評量概念及系統與國際趨勢接軌</a:t>
            </a:r>
            <a:r>
              <a:rPr lang="zh-TW" altLang="en-US" sz="2800" dirty="0" smtClean="0">
                <a:latin typeface="微軟正黑體" panose="020B0604030504040204" pitchFamily="34" charset="-120"/>
                <a:ea typeface="微軟正黑體" panose="020B0604030504040204" pitchFamily="34" charset="-120"/>
                <a:cs typeface="Times New Roman" panose="02020603050405020304" pitchFamily="18" charset="0"/>
              </a:rPr>
              <a:t>，心測中心著手研發與課綱相對應的評量參照依據，也就是評量標準。此套評量標準可提供學生學習成就評量之藍圖，指引教師評量的範圍以及評定學生獲得不同等級應具備的表現。</a:t>
            </a:r>
            <a:endParaRPr lang="en-US" altLang="zh-TW" sz="28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Bef>
                <a:spcPts val="1200"/>
              </a:spcBef>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協助</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國中小老師</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瞭解學生的學習表現，進而調整其教學內容、方式，或設計適當</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的課程</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與活動。</a:t>
            </a:r>
          </a:p>
        </p:txBody>
      </p:sp>
      <p:sp>
        <p:nvSpPr>
          <p:cNvPr id="2" name="投影片編號版面配置區 1"/>
          <p:cNvSpPr>
            <a:spLocks noGrp="1"/>
          </p:cNvSpPr>
          <p:nvPr>
            <p:ph type="sldNum" sz="quarter" idx="12"/>
          </p:nvPr>
        </p:nvSpPr>
        <p:spPr/>
        <p:txBody>
          <a:bodyPr/>
          <a:lstStyle/>
          <a:p>
            <a:pPr>
              <a:defRPr/>
            </a:pPr>
            <a:fld id="{75F07E07-E927-48C1-AAEF-F7BA1903C9D6}" type="slidenum">
              <a:rPr lang="es-ES" altLang="zh-TW" smtClean="0"/>
              <a:pPr>
                <a:defRPr/>
              </a:pPr>
              <a:t>5</a:t>
            </a:fld>
            <a:endParaRPr lang="es-ES" altLang="zh-TW"/>
          </a:p>
        </p:txBody>
      </p:sp>
    </p:spTree>
    <p:extLst>
      <p:ext uri="{BB962C8B-B14F-4D97-AF65-F5344CB8AC3E}">
        <p14:creationId xmlns:p14="http://schemas.microsoft.com/office/powerpoint/2010/main" val="789402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9532" y="1556792"/>
            <a:ext cx="8424936" cy="4493538"/>
          </a:xfrm>
          <a:prstGeom prst="rect">
            <a:avLst/>
          </a:prstGeom>
        </p:spPr>
        <p:txBody>
          <a:bodyPr wrap="square">
            <a:spAutoFit/>
          </a:bodyPr>
          <a:lstStyle/>
          <a:p>
            <a:pPr marL="257175" indent="-257175" algn="just">
              <a:spcBef>
                <a:spcPts val="1200"/>
              </a:spcBef>
              <a:buFont typeface="Wingdings" panose="05000000000000000000" pitchFamily="2" charset="2"/>
              <a:buChar char="Ø"/>
              <a:defRPr/>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本計畫主要分為</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研發及推廣二大</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工作</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項目：</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marL="1481138" lvl="1" indent="-1138238" algn="just">
              <a:spcBef>
                <a:spcPts val="1200"/>
              </a:spcBef>
              <a:defRPr/>
            </a:pP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研發：自</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民國</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104</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月起</a:t>
            </a:r>
            <a:r>
              <a:rPr lang="zh-TW" altLang="en-US" u="sng" dirty="0">
                <a:latin typeface="微軟正黑體" panose="020B0604030504040204" pitchFamily="34" charset="-120"/>
                <a:ea typeface="微軟正黑體" panose="020B0604030504040204" pitchFamily="34" charset="-120"/>
                <a:cs typeface="Times New Roman" panose="02020603050405020304" pitchFamily="18" charset="0"/>
              </a:rPr>
              <a:t>建置國小</a:t>
            </a:r>
            <a:r>
              <a:rPr lang="zh-TW" altLang="en-US"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評量標準</a:t>
            </a:r>
            <a:r>
              <a:rPr lang="zh-TW" altLang="en-US" u="sng" dirty="0">
                <a:latin typeface="微軟正黑體" panose="020B0604030504040204" pitchFamily="34" charset="-120"/>
                <a:ea typeface="微軟正黑體" panose="020B0604030504040204" pitchFamily="34" charset="-120"/>
                <a:cs typeface="Times New Roman" panose="02020603050405020304" pitchFamily="18" charset="0"/>
              </a:rPr>
              <a:t>及開發多元化</a:t>
            </a:r>
            <a:r>
              <a:rPr lang="zh-TW" altLang="en-US"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評量示例 </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1479600" indent="-1137600" algn="just" eaLnBrk="1" fontAlgn="auto" hangingPunct="1">
              <a:spcBef>
                <a:spcPts val="1200"/>
              </a:spcBef>
              <a:spcAft>
                <a:spcPts val="0"/>
              </a:spcAft>
              <a:defRPr/>
            </a:pP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推廣：</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u="sng" dirty="0" smtClean="0">
                <a:latin typeface="微軟正黑體" panose="020B0604030504040204" pitchFamily="34" charset="-120"/>
                <a:ea typeface="微軟正黑體" panose="020B0604030504040204" pitchFamily="34" charset="-120"/>
                <a:cs typeface="Times New Roman" panose="02020603050405020304" pitchFamily="18" charset="0"/>
              </a:rPr>
              <a:t>辦理相關研習活動，以宣達標準本位評量概念</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1479550" indent="-220663" algn="just" eaLnBrk="1" fontAlgn="auto" hangingPunct="1">
              <a:spcBef>
                <a:spcPts val="1200"/>
              </a:spcBef>
              <a:spcAft>
                <a:spcPts val="0"/>
              </a:spcAft>
              <a:buFont typeface="Wingdings" pitchFamily="2" charset="2"/>
              <a:buChar char="ü"/>
              <a:defRPr/>
            </a:pPr>
            <a:r>
              <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106</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起，針對</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縣市學校行政代表及各領域</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科目縣市輔導團員，辦理素養導向標準本位評量國小</a:t>
            </a:r>
            <a:r>
              <a:rPr lang="zh-TW" altLang="en-US"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分區宣導</a:t>
            </a:r>
            <a:r>
              <a:rPr lang="zh-TW" altLang="en-US"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研習</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1479550" indent="-220663" algn="just" eaLnBrk="1" fontAlgn="auto" hangingPunct="1">
              <a:spcBef>
                <a:spcPts val="1200"/>
              </a:spcBef>
              <a:spcAft>
                <a:spcPts val="0"/>
              </a:spcAft>
              <a:buFont typeface="Wingdings" pitchFamily="2" charset="2"/>
              <a:buChar char="ü"/>
              <a:defRPr/>
            </a:pPr>
            <a:r>
              <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107</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起，配合縣市輔導團研習，</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辦理</a:t>
            </a:r>
            <a:r>
              <a:rPr lang="zh-TW" altLang="en-US"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分領域增能研習</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1479550" indent="-220663" algn="just" eaLnBrk="1" fontAlgn="auto" hangingPunct="1">
              <a:spcBef>
                <a:spcPts val="1200"/>
              </a:spcBef>
              <a:spcAft>
                <a:spcPts val="0"/>
              </a:spcAft>
              <a:buFont typeface="Wingdings" pitchFamily="2" charset="2"/>
              <a:buChar char="ü"/>
              <a:defRPr/>
            </a:pPr>
            <a:r>
              <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108</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起辦理國小</a:t>
            </a:r>
            <a:r>
              <a:rPr lang="zh-TW" altLang="en-US"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種子講師培訓</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，幫助現場教師盡快熟悉素養導向評量，並安排完成訓練的講師，至試辦學校給予指導協助</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marL="1520825" lvl="1" indent="-179388" algn="just">
              <a:spcBef>
                <a:spcPts val="1200"/>
              </a:spcBef>
              <a:defRPr/>
            </a:pP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u="sng" dirty="0" smtClean="0">
                <a:latin typeface="微軟正黑體" panose="020B0604030504040204" pitchFamily="34" charset="-120"/>
                <a:ea typeface="微軟正黑體" panose="020B0604030504040204" pitchFamily="34" charset="-120"/>
                <a:cs typeface="Times New Roman" panose="02020603050405020304" pitchFamily="18" charset="0"/>
              </a:rPr>
              <a:t>於</a:t>
            </a:r>
            <a:r>
              <a:rPr lang="en-US" altLang="zh-TW" u="sng" dirty="0" smtClean="0">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en-US" u="sng" dirty="0" smtClean="0">
                <a:latin typeface="微軟正黑體" panose="020B0604030504040204" pitchFamily="34" charset="-120"/>
                <a:ea typeface="微軟正黑體" panose="020B0604030504040204" pitchFamily="34" charset="-120"/>
                <a:cs typeface="Times New Roman" panose="02020603050405020304" pitchFamily="18" charset="0"/>
              </a:rPr>
              <a:t>縣市領航學校辦理素養導向標準本位評量，透過學校實際操作，了解實施可能遭遇的困難並尋求解決方案，以供未來全面實施參考</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1481138" lvl="1" indent="-222250" algn="just">
              <a:spcBef>
                <a:spcPts val="1200"/>
              </a:spcBef>
              <a:buFont typeface="Wingdings" pitchFamily="2" charset="2"/>
              <a:buChar char="ü"/>
              <a:defRPr/>
            </a:pPr>
            <a:r>
              <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108</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起，由心測中心辦理</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國小</a:t>
            </a:r>
            <a:r>
              <a:rPr lang="zh-TW" altLang="en-US"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領航學校推動</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工作</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，每縣市參與校數至少</a:t>
            </a:r>
            <a:r>
              <a:rPr lang="zh-TW" altLang="en-US"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需達總校數之一定比例</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標題 5"/>
          <p:cNvSpPr>
            <a:spLocks noGrp="1"/>
          </p:cNvSpPr>
          <p:nvPr>
            <p:ph type="title"/>
          </p:nvPr>
        </p:nvSpPr>
        <p:spPr/>
        <p:txBody>
          <a:bodyPr/>
          <a:lstStyle/>
          <a:p>
            <a:pPr algn="ctr" eaLnBrk="1" hangingPunct="1"/>
            <a:r>
              <a:rPr lang="zh-TW" altLang="en-US" sz="4800" dirty="0">
                <a:latin typeface="微軟正黑體" panose="020B0604030504040204" pitchFamily="34" charset="-120"/>
                <a:ea typeface="微軟正黑體" panose="020B0604030504040204" pitchFamily="34" charset="-120"/>
              </a:rPr>
              <a:t>計畫概述</a:t>
            </a:r>
            <a:endParaRPr lang="en-US" altLang="zh-TW" sz="4800" dirty="0">
              <a:latin typeface="微軟正黑體" panose="020B0604030504040204" pitchFamily="34" charset="-120"/>
              <a:ea typeface="微軟正黑體" panose="020B0604030504040204" pitchFamily="34" charset="-120"/>
            </a:endParaRPr>
          </a:p>
        </p:txBody>
      </p:sp>
      <p:sp>
        <p:nvSpPr>
          <p:cNvPr id="4" name="投影片編號版面配置區 1"/>
          <p:cNvSpPr>
            <a:spLocks noGrp="1"/>
          </p:cNvSpPr>
          <p:nvPr>
            <p:ph type="sldNum" sz="quarter" idx="12"/>
          </p:nvPr>
        </p:nvSpPr>
        <p:spPr/>
        <p:txBody>
          <a:bodyPr/>
          <a:lstStyle/>
          <a:p>
            <a:pPr>
              <a:defRPr/>
            </a:pPr>
            <a:fld id="{A863E497-08B9-4FD2-9EC8-C96B015678BD}" type="slidenum">
              <a:rPr lang="es-ES" altLang="zh-TW" smtClean="0"/>
              <a:pPr>
                <a:defRPr/>
              </a:pPr>
              <a:t>6</a:t>
            </a:fld>
            <a:endParaRPr lang="es-ES" altLang="zh-TW" dirty="0"/>
          </a:p>
        </p:txBody>
      </p:sp>
      <p:sp>
        <p:nvSpPr>
          <p:cNvPr id="5" name="橢圓形圖說文字 4"/>
          <p:cNvSpPr/>
          <p:nvPr/>
        </p:nvSpPr>
        <p:spPr>
          <a:xfrm>
            <a:off x="179512" y="3933056"/>
            <a:ext cx="1188132" cy="576064"/>
          </a:xfrm>
          <a:prstGeom prst="wedgeEllipseCallout">
            <a:avLst>
              <a:gd name="adj1" fmla="val 74143"/>
              <a:gd name="adj2" fmla="val 68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NOW</a:t>
            </a:r>
            <a:endParaRPr lang="zh-TW" altLang="en-US" dirty="0"/>
          </a:p>
        </p:txBody>
      </p:sp>
    </p:spTree>
    <p:extLst>
      <p:ext uri="{BB962C8B-B14F-4D97-AF65-F5344CB8AC3E}">
        <p14:creationId xmlns:p14="http://schemas.microsoft.com/office/powerpoint/2010/main" val="187388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r>
              <a:rPr lang="en-US" altLang="zh-TW" dirty="0">
                <a:effectLst>
                  <a:outerShdw blurRad="50000" dist="30000" dir="5400000" algn="tl" rotWithShape="0">
                    <a:srgbClr val="000000">
                      <a:alpha val="30000"/>
                    </a:srgbClr>
                  </a:outerShdw>
                </a:effectLst>
                <a:latin typeface="微軟正黑體" pitchFamily="34" charset="-120"/>
                <a:ea typeface="微軟正黑體" pitchFamily="34" charset="-120"/>
              </a:rPr>
              <a:t>108-110</a:t>
            </a:r>
            <a:r>
              <a:rPr lang="zh-TW" altLang="en-US" dirty="0">
                <a:effectLst>
                  <a:outerShdw blurRad="50000" dist="30000" dir="5400000" algn="tl" rotWithShape="0">
                    <a:srgbClr val="000000">
                      <a:alpha val="30000"/>
                    </a:srgbClr>
                  </a:outerShdw>
                </a:effectLst>
                <a:latin typeface="微軟正黑體" pitchFamily="34" charset="-120"/>
                <a:ea typeface="微軟正黑體" pitchFamily="34" charset="-120"/>
              </a:rPr>
              <a:t>學年度期程規劃</a:t>
            </a:r>
            <a:endParaRPr lang="zh-TW" altLang="en-US" dirty="0"/>
          </a:p>
        </p:txBody>
      </p:sp>
      <p:sp>
        <p:nvSpPr>
          <p:cNvPr id="32" name="投影片編號版面配置區 1"/>
          <p:cNvSpPr>
            <a:spLocks noGrp="1"/>
          </p:cNvSpPr>
          <p:nvPr>
            <p:ph type="sldNum" sz="quarter" idx="12"/>
          </p:nvPr>
        </p:nvSpPr>
        <p:spPr/>
        <p:txBody>
          <a:bodyPr/>
          <a:lstStyle/>
          <a:p>
            <a:pPr>
              <a:defRPr/>
            </a:pPr>
            <a:fld id="{A863E497-08B9-4FD2-9EC8-C96B015678BD}" type="slidenum">
              <a:rPr lang="es-ES" altLang="zh-TW" smtClean="0"/>
              <a:pPr>
                <a:defRPr/>
              </a:pPr>
              <a:t>7</a:t>
            </a:fld>
            <a:endParaRPr lang="es-ES" altLang="zh-TW" dirty="0"/>
          </a:p>
        </p:txBody>
      </p:sp>
      <p:grpSp>
        <p:nvGrpSpPr>
          <p:cNvPr id="2" name="群組 1"/>
          <p:cNvGrpSpPr/>
          <p:nvPr/>
        </p:nvGrpSpPr>
        <p:grpSpPr>
          <a:xfrm>
            <a:off x="179512" y="1484785"/>
            <a:ext cx="8640960" cy="5256584"/>
            <a:chOff x="505097" y="874943"/>
            <a:chExt cx="7595294" cy="5948418"/>
          </a:xfrm>
        </p:grpSpPr>
        <p:sp>
          <p:nvSpPr>
            <p:cNvPr id="62" name="文字方塊 61"/>
            <p:cNvSpPr txBox="1"/>
            <p:nvPr/>
          </p:nvSpPr>
          <p:spPr>
            <a:xfrm>
              <a:off x="505098" y="3101178"/>
              <a:ext cx="464953" cy="1839990"/>
            </a:xfrm>
            <a:prstGeom prst="rect">
              <a:avLst/>
            </a:prstGeom>
          </p:spPr>
          <p:style>
            <a:lnRef idx="1">
              <a:schemeClr val="accent3"/>
            </a:lnRef>
            <a:fillRef idx="2">
              <a:schemeClr val="accent3"/>
            </a:fillRef>
            <a:effectRef idx="1">
              <a:schemeClr val="accent3"/>
            </a:effectRef>
            <a:fontRef idx="minor">
              <a:schemeClr val="dk1"/>
            </a:fontRef>
          </p:style>
          <p:txBody>
            <a:bodyPr vert="eaVert" wrap="square" lIns="81638" tIns="40819" rIns="81638" bIns="40819" rtlCol="0">
              <a:spAutoFit/>
            </a:bodyPr>
            <a:lstStyle/>
            <a:p>
              <a:pPr algn="ctr" fontAlgn="base">
                <a:spcBef>
                  <a:spcPct val="0"/>
                </a:spcBef>
                <a:spcAft>
                  <a:spcPct val="0"/>
                </a:spcAft>
              </a:pPr>
              <a:r>
                <a:rPr lang="zh-TW" altLang="en-US" sz="1950" b="1" spc="-27" dirty="0">
                  <a:solidFill>
                    <a:prstClr val="black"/>
                  </a:solidFill>
                  <a:latin typeface="Times New Roman" pitchFamily="18" charset="0"/>
                  <a:ea typeface="標楷體" pitchFamily="65" charset="-120"/>
                  <a:cs typeface="Times New Roman" pitchFamily="18" charset="0"/>
                </a:rPr>
                <a:t>國中</a:t>
              </a:r>
            </a:p>
          </p:txBody>
        </p:sp>
        <p:sp>
          <p:nvSpPr>
            <p:cNvPr id="63" name="文字方塊 62"/>
            <p:cNvSpPr txBox="1"/>
            <p:nvPr/>
          </p:nvSpPr>
          <p:spPr>
            <a:xfrm>
              <a:off x="505097" y="5078010"/>
              <a:ext cx="464953" cy="1141487"/>
            </a:xfrm>
            <a:prstGeom prst="rect">
              <a:avLst/>
            </a:prstGeom>
          </p:spPr>
          <p:style>
            <a:lnRef idx="1">
              <a:schemeClr val="accent2"/>
            </a:lnRef>
            <a:fillRef idx="2">
              <a:schemeClr val="accent2"/>
            </a:fillRef>
            <a:effectRef idx="1">
              <a:schemeClr val="accent2"/>
            </a:effectRef>
            <a:fontRef idx="minor">
              <a:schemeClr val="dk1"/>
            </a:fontRef>
          </p:style>
          <p:txBody>
            <a:bodyPr vert="eaVert" wrap="square" lIns="81638" tIns="40819" rIns="81638" bIns="40819" rtlCol="0">
              <a:spAutoFit/>
            </a:bodyPr>
            <a:lstStyle/>
            <a:p>
              <a:pPr algn="ctr" fontAlgn="base">
                <a:spcBef>
                  <a:spcPct val="0"/>
                </a:spcBef>
                <a:spcAft>
                  <a:spcPct val="0"/>
                </a:spcAft>
              </a:pPr>
              <a:r>
                <a:rPr lang="zh-TW" altLang="en-US" sz="1950" b="1" spc="-27" dirty="0">
                  <a:solidFill>
                    <a:prstClr val="black"/>
                  </a:solidFill>
                  <a:latin typeface="Times New Roman" pitchFamily="18" charset="0"/>
                  <a:ea typeface="標楷體" pitchFamily="65" charset="-120"/>
                  <a:cs typeface="Times New Roman" pitchFamily="18" charset="0"/>
                </a:rPr>
                <a:t>國小</a:t>
              </a:r>
            </a:p>
          </p:txBody>
        </p:sp>
        <p:sp>
          <p:nvSpPr>
            <p:cNvPr id="64" name="＞形箭號 63"/>
            <p:cNvSpPr/>
            <p:nvPr/>
          </p:nvSpPr>
          <p:spPr>
            <a:xfrm>
              <a:off x="2357754" y="3075291"/>
              <a:ext cx="1566174" cy="297101"/>
            </a:xfrm>
            <a:prstGeom prst="chevron">
              <a:avLst>
                <a:gd name="adj" fmla="val 29843"/>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lIns="81638" tIns="40819" rIns="81638" bIns="40819" rtlCol="0" anchor="ctr"/>
            <a:lstStyle/>
            <a:p>
              <a:pPr algn="ctr" fontAlgn="base">
                <a:spcBef>
                  <a:spcPct val="0"/>
                </a:spcBef>
                <a:spcAft>
                  <a:spcPct val="0"/>
                </a:spcAft>
              </a:pPr>
              <a:r>
                <a:rPr lang="zh-TW" altLang="en-US" b="1" spc="-27" dirty="0">
                  <a:solidFill>
                    <a:prstClr val="black"/>
                  </a:solidFill>
                  <a:latin typeface="Times New Roman" pitchFamily="18" charset="0"/>
                  <a:ea typeface="標楷體" pitchFamily="65" charset="-120"/>
                  <a:cs typeface="Times New Roman" pitchFamily="18" charset="0"/>
                </a:rPr>
                <a:t>深化</a:t>
              </a:r>
            </a:p>
          </p:txBody>
        </p:sp>
        <p:sp>
          <p:nvSpPr>
            <p:cNvPr id="65" name="＞形箭號 64"/>
            <p:cNvSpPr/>
            <p:nvPr/>
          </p:nvSpPr>
          <p:spPr>
            <a:xfrm>
              <a:off x="3841331" y="3059891"/>
              <a:ext cx="1566174" cy="297101"/>
            </a:xfrm>
            <a:prstGeom prst="chevron">
              <a:avLst>
                <a:gd name="adj" fmla="val 29843"/>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lIns="81638" tIns="40819" rIns="81638" bIns="40819" rtlCol="0" anchor="ctr"/>
            <a:lstStyle/>
            <a:p>
              <a:pPr algn="ctr" fontAlgn="base">
                <a:spcBef>
                  <a:spcPct val="0"/>
                </a:spcBef>
                <a:spcAft>
                  <a:spcPct val="0"/>
                </a:spcAft>
              </a:pPr>
              <a:r>
                <a:rPr lang="zh-TW" altLang="en-US" b="1" spc="-27" dirty="0">
                  <a:solidFill>
                    <a:prstClr val="black"/>
                  </a:solidFill>
                  <a:latin typeface="Times New Roman" pitchFamily="18" charset="0"/>
                  <a:ea typeface="標楷體" pitchFamily="65" charset="-120"/>
                  <a:cs typeface="Times New Roman" pitchFamily="18" charset="0"/>
                </a:rPr>
                <a:t>深化</a:t>
              </a:r>
              <a:r>
                <a:rPr lang="en-US" altLang="zh-TW" b="1" spc="-27" dirty="0">
                  <a:solidFill>
                    <a:prstClr val="black"/>
                  </a:solidFill>
                  <a:latin typeface="Times New Roman" pitchFamily="18" charset="0"/>
                  <a:ea typeface="標楷體" pitchFamily="65" charset="-120"/>
                  <a:cs typeface="Times New Roman" pitchFamily="18" charset="0"/>
                </a:rPr>
                <a:t>&amp;</a:t>
              </a:r>
              <a:r>
                <a:rPr lang="zh-TW" altLang="en-US" b="1" spc="-27" dirty="0">
                  <a:solidFill>
                    <a:prstClr val="black"/>
                  </a:solidFill>
                  <a:latin typeface="Times New Roman" pitchFamily="18" charset="0"/>
                  <a:ea typeface="標楷體" pitchFamily="65" charset="-120"/>
                  <a:cs typeface="Times New Roman" pitchFamily="18" charset="0"/>
                </a:rPr>
                <a:t>普及</a:t>
              </a:r>
            </a:p>
          </p:txBody>
        </p:sp>
        <p:sp>
          <p:nvSpPr>
            <p:cNvPr id="66" name="＞形箭號 65"/>
            <p:cNvSpPr/>
            <p:nvPr/>
          </p:nvSpPr>
          <p:spPr>
            <a:xfrm>
              <a:off x="5330375" y="3059782"/>
              <a:ext cx="1566174" cy="297101"/>
            </a:xfrm>
            <a:prstGeom prst="chevron">
              <a:avLst>
                <a:gd name="adj" fmla="val 29843"/>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lIns="81638" tIns="40819" rIns="81638" bIns="40819" rtlCol="0" anchor="ctr"/>
            <a:lstStyle/>
            <a:p>
              <a:pPr algn="ctr" fontAlgn="base">
                <a:spcBef>
                  <a:spcPct val="0"/>
                </a:spcBef>
                <a:spcAft>
                  <a:spcPct val="0"/>
                </a:spcAft>
              </a:pPr>
              <a:r>
                <a:rPr lang="zh-TW" altLang="en-US" b="1" spc="-27" dirty="0">
                  <a:solidFill>
                    <a:prstClr val="black"/>
                  </a:solidFill>
                  <a:latin typeface="Times New Roman" pitchFamily="18" charset="0"/>
                  <a:ea typeface="標楷體" pitchFamily="65" charset="-120"/>
                  <a:cs typeface="Times New Roman" pitchFamily="18" charset="0"/>
                </a:rPr>
                <a:t>深化</a:t>
              </a:r>
              <a:r>
                <a:rPr lang="en-US" altLang="zh-TW" b="1" spc="-27" dirty="0">
                  <a:solidFill>
                    <a:prstClr val="black"/>
                  </a:solidFill>
                  <a:latin typeface="Times New Roman" pitchFamily="18" charset="0"/>
                  <a:ea typeface="標楷體" pitchFamily="65" charset="-120"/>
                  <a:cs typeface="Times New Roman" pitchFamily="18" charset="0"/>
                </a:rPr>
                <a:t>&amp;</a:t>
              </a:r>
              <a:r>
                <a:rPr lang="zh-TW" altLang="en-US" b="1" spc="-27" dirty="0">
                  <a:solidFill>
                    <a:prstClr val="black"/>
                  </a:solidFill>
                  <a:latin typeface="Times New Roman" pitchFamily="18" charset="0"/>
                  <a:ea typeface="標楷體" pitchFamily="65" charset="-120"/>
                  <a:cs typeface="Times New Roman" pitchFamily="18" charset="0"/>
                </a:rPr>
                <a:t>普及</a:t>
              </a:r>
            </a:p>
          </p:txBody>
        </p:sp>
        <p:sp>
          <p:nvSpPr>
            <p:cNvPr id="67" name="＞形箭號 66"/>
            <p:cNvSpPr/>
            <p:nvPr/>
          </p:nvSpPr>
          <p:spPr>
            <a:xfrm>
              <a:off x="3966540" y="4929459"/>
              <a:ext cx="1566174" cy="297101"/>
            </a:xfrm>
            <a:prstGeom prst="chevron">
              <a:avLst>
                <a:gd name="adj" fmla="val 28293"/>
              </a:avLst>
            </a:prstGeom>
            <a:solidFill>
              <a:schemeClr val="accent2">
                <a:lumMod val="60000"/>
                <a:lumOff val="40000"/>
              </a:schemeClr>
            </a:solidFill>
          </p:spPr>
          <p:style>
            <a:lnRef idx="0">
              <a:schemeClr val="accent3"/>
            </a:lnRef>
            <a:fillRef idx="3">
              <a:schemeClr val="accent3"/>
            </a:fillRef>
            <a:effectRef idx="3">
              <a:schemeClr val="accent3"/>
            </a:effectRef>
            <a:fontRef idx="minor">
              <a:schemeClr val="lt1"/>
            </a:fontRef>
          </p:style>
          <p:txBody>
            <a:bodyPr lIns="81638" tIns="40819" rIns="81638" bIns="40819" rtlCol="0" anchor="ctr"/>
            <a:lstStyle/>
            <a:p>
              <a:pPr algn="ctr" fontAlgn="base">
                <a:spcBef>
                  <a:spcPct val="0"/>
                </a:spcBef>
                <a:spcAft>
                  <a:spcPct val="0"/>
                </a:spcAft>
              </a:pPr>
              <a:r>
                <a:rPr lang="zh-TW" altLang="en-US" b="1" spc="-27" dirty="0">
                  <a:solidFill>
                    <a:prstClr val="black"/>
                  </a:solidFill>
                  <a:latin typeface="Times New Roman" pitchFamily="18" charset="0"/>
                  <a:ea typeface="標楷體" pitchFamily="65" charset="-120"/>
                  <a:cs typeface="Times New Roman" pitchFamily="18" charset="0"/>
                </a:rPr>
                <a:t>深化</a:t>
              </a:r>
            </a:p>
          </p:txBody>
        </p:sp>
        <p:sp>
          <p:nvSpPr>
            <p:cNvPr id="68" name="＞形箭號 67"/>
            <p:cNvSpPr/>
            <p:nvPr/>
          </p:nvSpPr>
          <p:spPr>
            <a:xfrm>
              <a:off x="5478709" y="4929459"/>
              <a:ext cx="1604794" cy="297101"/>
            </a:xfrm>
            <a:prstGeom prst="chevron">
              <a:avLst>
                <a:gd name="adj" fmla="val 28293"/>
              </a:avLst>
            </a:prstGeom>
            <a:solidFill>
              <a:schemeClr val="accent2">
                <a:lumMod val="60000"/>
                <a:lumOff val="40000"/>
              </a:schemeClr>
            </a:solidFill>
          </p:spPr>
          <p:style>
            <a:lnRef idx="0">
              <a:schemeClr val="accent3"/>
            </a:lnRef>
            <a:fillRef idx="3">
              <a:schemeClr val="accent3"/>
            </a:fillRef>
            <a:effectRef idx="3">
              <a:schemeClr val="accent3"/>
            </a:effectRef>
            <a:fontRef idx="minor">
              <a:schemeClr val="lt1"/>
            </a:fontRef>
          </p:style>
          <p:txBody>
            <a:bodyPr lIns="81638" tIns="40819" rIns="81638" bIns="40819" rtlCol="0" anchor="ctr"/>
            <a:lstStyle/>
            <a:p>
              <a:pPr algn="ctr" fontAlgn="base">
                <a:spcBef>
                  <a:spcPct val="0"/>
                </a:spcBef>
                <a:spcAft>
                  <a:spcPct val="0"/>
                </a:spcAft>
              </a:pPr>
              <a:r>
                <a:rPr lang="zh-TW" altLang="en-US" b="1" spc="-27" dirty="0">
                  <a:solidFill>
                    <a:prstClr val="black"/>
                  </a:solidFill>
                  <a:latin typeface="Times New Roman" pitchFamily="18" charset="0"/>
                  <a:ea typeface="標楷體" pitchFamily="65" charset="-120"/>
                  <a:cs typeface="Times New Roman" pitchFamily="18" charset="0"/>
                </a:rPr>
                <a:t>深化</a:t>
              </a:r>
              <a:r>
                <a:rPr lang="en-US" altLang="zh-TW" b="1" spc="-27" dirty="0">
                  <a:solidFill>
                    <a:prstClr val="black"/>
                  </a:solidFill>
                  <a:latin typeface="Times New Roman" pitchFamily="18" charset="0"/>
                  <a:ea typeface="標楷體" pitchFamily="65" charset="-120"/>
                  <a:cs typeface="Times New Roman" pitchFamily="18" charset="0"/>
                </a:rPr>
                <a:t>&amp;</a:t>
              </a:r>
              <a:r>
                <a:rPr lang="zh-TW" altLang="en-US" b="1" spc="-27" dirty="0">
                  <a:solidFill>
                    <a:prstClr val="black"/>
                  </a:solidFill>
                  <a:latin typeface="Times New Roman" pitchFamily="18" charset="0"/>
                  <a:ea typeface="標楷體" pitchFamily="65" charset="-120"/>
                  <a:cs typeface="Times New Roman" pitchFamily="18" charset="0"/>
                </a:rPr>
                <a:t>普及</a:t>
              </a:r>
            </a:p>
          </p:txBody>
        </p:sp>
        <p:grpSp>
          <p:nvGrpSpPr>
            <p:cNvPr id="69" name="群組 21"/>
            <p:cNvGrpSpPr/>
            <p:nvPr/>
          </p:nvGrpSpPr>
          <p:grpSpPr>
            <a:xfrm>
              <a:off x="1115616" y="2284896"/>
              <a:ext cx="6804757" cy="502782"/>
              <a:chOff x="268954" y="3662152"/>
              <a:chExt cx="11630385" cy="670376"/>
            </a:xfrm>
          </p:grpSpPr>
          <p:grpSp>
            <p:nvGrpSpPr>
              <p:cNvPr id="70" name="群組 69"/>
              <p:cNvGrpSpPr/>
              <p:nvPr/>
            </p:nvGrpSpPr>
            <p:grpSpPr>
              <a:xfrm>
                <a:off x="595339" y="3662152"/>
                <a:ext cx="11304000" cy="319878"/>
                <a:chOff x="520929" y="5725694"/>
                <a:chExt cx="11304000" cy="319878"/>
              </a:xfrm>
            </p:grpSpPr>
            <p:cxnSp>
              <p:nvCxnSpPr>
                <p:cNvPr id="75" name="直線單箭頭接點 4"/>
                <p:cNvCxnSpPr/>
                <p:nvPr/>
              </p:nvCxnSpPr>
              <p:spPr>
                <a:xfrm flipV="1">
                  <a:off x="520929" y="5906884"/>
                  <a:ext cx="11304000" cy="9054"/>
                </a:xfrm>
                <a:prstGeom prst="straightConnector1">
                  <a:avLst/>
                </a:prstGeom>
                <a:ln w="101600">
                  <a:solidFill>
                    <a:schemeClr val="accent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a:off x="3717334" y="5725694"/>
                  <a:ext cx="0" cy="28789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a:off x="6405633" y="5725694"/>
                  <a:ext cx="0" cy="28789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a:off x="9285953" y="5725694"/>
                  <a:ext cx="0" cy="28789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a:xfrm>
                  <a:off x="604467" y="5757675"/>
                  <a:ext cx="0" cy="28789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1" name="矩形 70"/>
              <p:cNvSpPr/>
              <p:nvPr/>
            </p:nvSpPr>
            <p:spPr>
              <a:xfrm>
                <a:off x="268954" y="3988509"/>
                <a:ext cx="910836" cy="299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107</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2" name="矩形 71"/>
              <p:cNvSpPr/>
              <p:nvPr/>
            </p:nvSpPr>
            <p:spPr>
              <a:xfrm>
                <a:off x="3311692" y="4033344"/>
                <a:ext cx="994704" cy="299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108</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3" name="矩形 72"/>
              <p:cNvSpPr/>
              <p:nvPr/>
            </p:nvSpPr>
            <p:spPr>
              <a:xfrm>
                <a:off x="6040342" y="4022192"/>
                <a:ext cx="919754" cy="299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109</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74" name="矩形 73"/>
              <p:cNvSpPr/>
              <p:nvPr/>
            </p:nvSpPr>
            <p:spPr>
              <a:xfrm>
                <a:off x="8893858" y="4022192"/>
                <a:ext cx="919365" cy="299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110</a:t>
                </a:r>
                <a:endParaRPr lang="zh-TW" altLang="en-US" dirty="0">
                  <a:solidFill>
                    <a:schemeClr val="tx1"/>
                  </a:solidFill>
                  <a:latin typeface="Times New Roman" panose="02020603050405020304" pitchFamily="18" charset="0"/>
                  <a:cs typeface="Times New Roman" panose="02020603050405020304" pitchFamily="18" charset="0"/>
                </a:endParaRPr>
              </a:p>
            </p:txBody>
          </p:sp>
        </p:grpSp>
        <p:sp>
          <p:nvSpPr>
            <p:cNvPr id="80" name="矩形 79"/>
            <p:cNvSpPr/>
            <p:nvPr/>
          </p:nvSpPr>
          <p:spPr>
            <a:xfrm>
              <a:off x="1424257" y="2787818"/>
              <a:ext cx="964406" cy="3665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zh-TW" altLang="en-US" sz="15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領綱公告</a:t>
              </a:r>
            </a:p>
          </p:txBody>
        </p:sp>
        <p:cxnSp>
          <p:nvCxnSpPr>
            <p:cNvPr id="81" name="直線單箭頭接點 80"/>
            <p:cNvCxnSpPr/>
            <p:nvPr/>
          </p:nvCxnSpPr>
          <p:spPr>
            <a:xfrm flipV="1">
              <a:off x="1952681" y="2479605"/>
              <a:ext cx="0" cy="407384"/>
            </a:xfrm>
            <a:prstGeom prst="straightConnector1">
              <a:avLst/>
            </a:prstGeom>
            <a:ln w="5397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2820375" y="2810709"/>
              <a:ext cx="2041913" cy="36652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zh-TW" altLang="en-US" sz="15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實施</a:t>
              </a:r>
              <a:r>
                <a:rPr lang="en-US" altLang="zh-TW" sz="1500" b="1"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zh-TW" altLang="en-US" sz="15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年國教課綱</a:t>
              </a:r>
            </a:p>
          </p:txBody>
        </p:sp>
        <p:cxnSp>
          <p:nvCxnSpPr>
            <p:cNvPr id="83" name="直線單箭頭接點 82"/>
            <p:cNvCxnSpPr/>
            <p:nvPr/>
          </p:nvCxnSpPr>
          <p:spPr>
            <a:xfrm flipV="1">
              <a:off x="3809388" y="2456893"/>
              <a:ext cx="0" cy="401369"/>
            </a:xfrm>
            <a:prstGeom prst="straightConnector1">
              <a:avLst/>
            </a:prstGeom>
            <a:ln w="53975">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84" name="等腰三角形 83"/>
            <p:cNvSpPr/>
            <p:nvPr/>
          </p:nvSpPr>
          <p:spPr>
            <a:xfrm>
              <a:off x="4721518" y="2401103"/>
              <a:ext cx="114802" cy="141676"/>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等腰三角形 84"/>
            <p:cNvSpPr/>
            <p:nvPr/>
          </p:nvSpPr>
          <p:spPr>
            <a:xfrm>
              <a:off x="6391924" y="2392138"/>
              <a:ext cx="114802" cy="141676"/>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等腰三角形 85"/>
            <p:cNvSpPr/>
            <p:nvPr/>
          </p:nvSpPr>
          <p:spPr>
            <a:xfrm>
              <a:off x="3127788" y="2369101"/>
              <a:ext cx="114802" cy="141676"/>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等腰三角形 86"/>
            <p:cNvSpPr/>
            <p:nvPr/>
          </p:nvSpPr>
          <p:spPr>
            <a:xfrm>
              <a:off x="1331640" y="2385248"/>
              <a:ext cx="114802" cy="141676"/>
            </a:xfrm>
            <a:prstGeom prst="triangl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8" name="直線單箭頭接點 87"/>
            <p:cNvCxnSpPr/>
            <p:nvPr/>
          </p:nvCxnSpPr>
          <p:spPr>
            <a:xfrm>
              <a:off x="2123728" y="1497773"/>
              <a:ext cx="0" cy="929807"/>
            </a:xfrm>
            <a:prstGeom prst="straightConnector1">
              <a:avLst/>
            </a:prstGeom>
            <a:ln w="53975">
              <a:tailEnd type="stealth" w="med" len="lg"/>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1115616" y="874943"/>
              <a:ext cx="6480720" cy="622830"/>
            </a:xfrm>
            <a:prstGeom prst="rect">
              <a:avLst/>
            </a:prstGeom>
            <a:solidFill>
              <a:schemeClr val="accent1">
                <a:lumMod val="40000"/>
                <a:lumOff val="6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863" indent="-804863" defTabSz="685800"/>
              <a:r>
                <a:rPr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107.07.31</a:t>
              </a:r>
              <a:r>
                <a:rPr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於</a:t>
              </a: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專屬</a:t>
              </a:r>
              <a:r>
                <a:rPr lang="zh-TW"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網站，</a:t>
              </a: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公告</a:t>
              </a:r>
              <a:r>
                <a:rPr lang="zh-TW"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現有各科素養導向評量</a:t>
              </a: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範例，以及符合</a:t>
              </a:r>
              <a:r>
                <a:rPr lang="en-US"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年國教課綱國中小各領域評量標準</a:t>
              </a:r>
              <a:r>
                <a:rPr lang="zh-TW"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0" name="＞形箭號 89"/>
            <p:cNvSpPr/>
            <p:nvPr/>
          </p:nvSpPr>
          <p:spPr>
            <a:xfrm>
              <a:off x="2100303" y="3416911"/>
              <a:ext cx="1118862" cy="847008"/>
            </a:xfrm>
            <a:prstGeom prst="chevron">
              <a:avLst>
                <a:gd name="adj" fmla="val 29843"/>
              </a:avLst>
            </a:prstGeom>
          </p:spPr>
          <p:style>
            <a:lnRef idx="3">
              <a:schemeClr val="lt1"/>
            </a:lnRef>
            <a:fillRef idx="1">
              <a:schemeClr val="accent4"/>
            </a:fillRef>
            <a:effectRef idx="1">
              <a:schemeClr val="accent4"/>
            </a:effectRef>
            <a:fontRef idx="minor">
              <a:schemeClr val="lt1"/>
            </a:fontRef>
          </p:style>
          <p:txBody>
            <a:bodyPr lIns="81638" tIns="40819" rIns="81638" bIns="40819" rtlCol="0" anchor="ctr"/>
            <a:lstStyle/>
            <a:p>
              <a:pPr algn="ctr" fontAlgn="base">
                <a:spcBef>
                  <a:spcPct val="0"/>
                </a:spcBef>
                <a:spcAft>
                  <a:spcPct val="0"/>
                </a:spcAft>
              </a:pPr>
              <a:r>
                <a:rPr lang="zh-TW" altLang="en-US" sz="1200" b="1" spc="-27" dirty="0" smtClean="0">
                  <a:solidFill>
                    <a:srgbClr val="002060"/>
                  </a:solidFill>
                  <a:latin typeface="微軟正黑體" pitchFamily="34" charset="-120"/>
                  <a:ea typeface="微軟正黑體" pitchFamily="34" charset="-120"/>
                  <a:cs typeface="Times New Roman" pitchFamily="18" charset="0"/>
                </a:rPr>
                <a:t>種子講師培訓</a:t>
              </a:r>
              <a:r>
                <a:rPr lang="zh-TW" altLang="en-US" sz="1200" b="1" spc="-27" dirty="0">
                  <a:solidFill>
                    <a:srgbClr val="002060"/>
                  </a:solidFill>
                  <a:latin typeface="微軟正黑體" pitchFamily="34" charset="-120"/>
                  <a:ea typeface="微軟正黑體" pitchFamily="34" charset="-120"/>
                  <a:cs typeface="Times New Roman" pitchFamily="18" charset="0"/>
                </a:rPr>
                <a:t>工作坊</a:t>
              </a:r>
            </a:p>
          </p:txBody>
        </p:sp>
        <p:sp>
          <p:nvSpPr>
            <p:cNvPr id="91" name="＞形箭號 90"/>
            <p:cNvSpPr/>
            <p:nvPr/>
          </p:nvSpPr>
          <p:spPr>
            <a:xfrm>
              <a:off x="3926219" y="4546390"/>
              <a:ext cx="2970330" cy="324036"/>
            </a:xfrm>
            <a:prstGeom prst="chevron">
              <a:avLst>
                <a:gd name="adj" fmla="val 29843"/>
              </a:avLst>
            </a:prstGeom>
            <a:solidFill>
              <a:srgbClr val="00B050"/>
            </a:solidFill>
          </p:spPr>
          <p:style>
            <a:lnRef idx="3">
              <a:schemeClr val="lt1"/>
            </a:lnRef>
            <a:fillRef idx="1">
              <a:schemeClr val="accent4"/>
            </a:fillRef>
            <a:effectRef idx="1">
              <a:schemeClr val="accent4"/>
            </a:effectRef>
            <a:fontRef idx="minor">
              <a:schemeClr val="lt1"/>
            </a:fontRef>
          </p:style>
          <p:txBody>
            <a:bodyPr lIns="81638" tIns="40819" rIns="81638" bIns="40819" rtlCol="0" anchor="ctr"/>
            <a:lstStyle/>
            <a:p>
              <a:pPr algn="ctr" fontAlgn="base">
                <a:spcBef>
                  <a:spcPct val="0"/>
                </a:spcBef>
                <a:spcAft>
                  <a:spcPct val="0"/>
                </a:spcAft>
              </a:pPr>
              <a:r>
                <a:rPr lang="zh-TW" altLang="en-US" b="1" spc="-27" dirty="0">
                  <a:solidFill>
                    <a:srgbClr val="002060"/>
                  </a:solidFill>
                  <a:latin typeface="微軟正黑體" pitchFamily="34" charset="-120"/>
                  <a:ea typeface="微軟正黑體" pitchFamily="34" charset="-120"/>
                  <a:cs typeface="Times New Roman" pitchFamily="18" charset="0"/>
                </a:rPr>
                <a:t>縣市增能研習</a:t>
              </a:r>
            </a:p>
          </p:txBody>
        </p:sp>
        <p:cxnSp>
          <p:nvCxnSpPr>
            <p:cNvPr id="92" name="直線單箭頭接點 91"/>
            <p:cNvCxnSpPr/>
            <p:nvPr/>
          </p:nvCxnSpPr>
          <p:spPr>
            <a:xfrm>
              <a:off x="3923928" y="2078730"/>
              <a:ext cx="0" cy="432047"/>
            </a:xfrm>
            <a:prstGeom prst="straightConnector1">
              <a:avLst/>
            </a:prstGeom>
            <a:ln w="53975">
              <a:tailEnd type="stealth" w="med" len="lg"/>
            </a:ln>
          </p:spPr>
          <p:style>
            <a:lnRef idx="1">
              <a:schemeClr val="accent1"/>
            </a:lnRef>
            <a:fillRef idx="0">
              <a:schemeClr val="accent1"/>
            </a:fillRef>
            <a:effectRef idx="0">
              <a:schemeClr val="accent1"/>
            </a:effectRef>
            <a:fontRef idx="minor">
              <a:schemeClr val="tx1"/>
            </a:fontRef>
          </p:style>
        </p:cxnSp>
        <p:sp>
          <p:nvSpPr>
            <p:cNvPr id="93" name="＞形箭號 92"/>
            <p:cNvSpPr/>
            <p:nvPr/>
          </p:nvSpPr>
          <p:spPr>
            <a:xfrm>
              <a:off x="2135184" y="5285986"/>
              <a:ext cx="1416341" cy="563799"/>
            </a:xfrm>
            <a:prstGeom prst="chevron">
              <a:avLst>
                <a:gd name="adj" fmla="val 22438"/>
              </a:avLst>
            </a:prstGeom>
            <a:solidFill>
              <a:srgbClr val="00B050"/>
            </a:solidFill>
          </p:spPr>
          <p:style>
            <a:lnRef idx="3">
              <a:schemeClr val="lt1"/>
            </a:lnRef>
            <a:fillRef idx="1">
              <a:schemeClr val="accent4"/>
            </a:fillRef>
            <a:effectRef idx="1">
              <a:schemeClr val="accent4"/>
            </a:effectRef>
            <a:fontRef idx="minor">
              <a:schemeClr val="lt1"/>
            </a:fontRef>
          </p:style>
          <p:txBody>
            <a:bodyPr lIns="81638" tIns="40819" rIns="81638" bIns="40819" rtlCol="0" anchor="ctr"/>
            <a:lstStyle/>
            <a:p>
              <a:pPr algn="ctr" fontAlgn="base">
                <a:spcBef>
                  <a:spcPct val="0"/>
                </a:spcBef>
                <a:spcAft>
                  <a:spcPct val="0"/>
                </a:spcAft>
              </a:pPr>
              <a:r>
                <a:rPr lang="zh-TW" altLang="en-US" b="1" spc="-27" dirty="0">
                  <a:solidFill>
                    <a:srgbClr val="002060"/>
                  </a:solidFill>
                  <a:latin typeface="微軟正黑體" pitchFamily="34" charset="-120"/>
                  <a:ea typeface="微軟正黑體" pitchFamily="34" charset="-120"/>
                  <a:cs typeface="Times New Roman" pitchFamily="18" charset="0"/>
                </a:rPr>
                <a:t>分領域增能研習</a:t>
              </a:r>
            </a:p>
          </p:txBody>
        </p:sp>
        <p:sp>
          <p:nvSpPr>
            <p:cNvPr id="94" name="圓角矩形 93"/>
            <p:cNvSpPr/>
            <p:nvPr/>
          </p:nvSpPr>
          <p:spPr>
            <a:xfrm>
              <a:off x="3651447" y="6519864"/>
              <a:ext cx="4259062" cy="30349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b="1" dirty="0">
                  <a:solidFill>
                    <a:schemeClr val="bg1"/>
                  </a:solidFill>
                  <a:latin typeface="微軟正黑體" pitchFamily="34" charset="-120"/>
                  <a:ea typeface="微軟正黑體" pitchFamily="34" charset="-120"/>
                </a:rPr>
                <a:t>於每年</a:t>
              </a:r>
              <a:r>
                <a:rPr lang="en-US" altLang="zh-TW" b="1" dirty="0">
                  <a:solidFill>
                    <a:schemeClr val="bg1"/>
                  </a:solidFill>
                  <a:latin typeface="微軟正黑體" pitchFamily="34" charset="-120"/>
                  <a:ea typeface="微軟正黑體" pitchFamily="34" charset="-120"/>
                </a:rPr>
                <a:t>12</a:t>
              </a:r>
              <a:r>
                <a:rPr lang="zh-TW" altLang="en-US" b="1" dirty="0">
                  <a:solidFill>
                    <a:schemeClr val="bg1"/>
                  </a:solidFill>
                  <a:latin typeface="微軟正黑體" pitchFamily="34" charset="-120"/>
                  <a:ea typeface="微軟正黑體" pitchFamily="34" charset="-120"/>
                </a:rPr>
                <a:t>月舉辦種子講師回流工作坊</a:t>
              </a:r>
            </a:p>
          </p:txBody>
        </p:sp>
        <p:sp>
          <p:nvSpPr>
            <p:cNvPr id="95" name="矩形 94"/>
            <p:cNvSpPr/>
            <p:nvPr/>
          </p:nvSpPr>
          <p:spPr>
            <a:xfrm>
              <a:off x="3616280" y="1584329"/>
              <a:ext cx="4484111" cy="546913"/>
            </a:xfrm>
            <a:prstGeom prst="rect">
              <a:avLst/>
            </a:prstGeom>
            <a:solidFill>
              <a:schemeClr val="accent1">
                <a:lumMod val="40000"/>
                <a:lumOff val="6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863" indent="-804863"/>
              <a:r>
                <a:rPr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108.07.31</a:t>
              </a:r>
              <a:r>
                <a:rPr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於</a:t>
              </a: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專屬</a:t>
              </a:r>
              <a:r>
                <a:rPr lang="zh-TW"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網站，</a:t>
              </a: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公告</a:t>
              </a:r>
              <a:r>
                <a:rPr lang="zh-TW"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國小各</a:t>
              </a: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領域</a:t>
              </a:r>
              <a:r>
                <a:rPr lang="zh-TW"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各學習階段評量</a:t>
              </a: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標準與</a:t>
              </a:r>
              <a:r>
                <a:rPr lang="zh-TW"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示例初稿。</a:t>
              </a:r>
              <a:endParaRPr lang="en-US"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6" name="＞形箭號 95"/>
            <p:cNvSpPr/>
            <p:nvPr/>
          </p:nvSpPr>
          <p:spPr>
            <a:xfrm>
              <a:off x="3889712" y="3398483"/>
              <a:ext cx="1228794" cy="847008"/>
            </a:xfrm>
            <a:prstGeom prst="chevron">
              <a:avLst>
                <a:gd name="adj" fmla="val 29843"/>
              </a:avLst>
            </a:prstGeom>
          </p:spPr>
          <p:style>
            <a:lnRef idx="3">
              <a:schemeClr val="lt1"/>
            </a:lnRef>
            <a:fillRef idx="1">
              <a:schemeClr val="accent4"/>
            </a:fillRef>
            <a:effectRef idx="1">
              <a:schemeClr val="accent4"/>
            </a:effectRef>
            <a:fontRef idx="minor">
              <a:schemeClr val="lt1"/>
            </a:fontRef>
          </p:style>
          <p:txBody>
            <a:bodyPr lIns="81638" tIns="40819" rIns="81638" bIns="40819" rtlCol="0" anchor="ctr"/>
            <a:lstStyle/>
            <a:p>
              <a:pPr algn="ctr" fontAlgn="base">
                <a:spcBef>
                  <a:spcPct val="0"/>
                </a:spcBef>
                <a:spcAft>
                  <a:spcPct val="0"/>
                </a:spcAft>
              </a:pPr>
              <a:r>
                <a:rPr lang="zh-TW" altLang="en-US" sz="1200" b="1" spc="-27" dirty="0" smtClean="0">
                  <a:solidFill>
                    <a:srgbClr val="002060"/>
                  </a:solidFill>
                  <a:latin typeface="微軟正黑體" pitchFamily="34" charset="-120"/>
                  <a:ea typeface="微軟正黑體" pitchFamily="34" charset="-120"/>
                  <a:cs typeface="Times New Roman" pitchFamily="18" charset="0"/>
                </a:rPr>
                <a:t>種子講師培訓</a:t>
              </a:r>
              <a:r>
                <a:rPr lang="zh-TW" altLang="en-US" sz="1200" b="1" spc="-27" dirty="0">
                  <a:solidFill>
                    <a:srgbClr val="002060"/>
                  </a:solidFill>
                  <a:latin typeface="微軟正黑體" pitchFamily="34" charset="-120"/>
                  <a:ea typeface="微軟正黑體" pitchFamily="34" charset="-120"/>
                  <a:cs typeface="Times New Roman" pitchFamily="18" charset="0"/>
                </a:rPr>
                <a:t>工作坊</a:t>
              </a:r>
            </a:p>
          </p:txBody>
        </p:sp>
        <p:sp>
          <p:nvSpPr>
            <p:cNvPr id="97" name="＞形箭號 96"/>
            <p:cNvSpPr/>
            <p:nvPr/>
          </p:nvSpPr>
          <p:spPr>
            <a:xfrm>
              <a:off x="3551525" y="5599579"/>
              <a:ext cx="1228794" cy="847008"/>
            </a:xfrm>
            <a:prstGeom prst="chevron">
              <a:avLst>
                <a:gd name="adj" fmla="val 29843"/>
              </a:avLst>
            </a:prstGeom>
            <a:ln>
              <a:solidFill>
                <a:srgbClr val="FF0000"/>
              </a:solidFill>
            </a:ln>
          </p:spPr>
          <p:style>
            <a:lnRef idx="3">
              <a:schemeClr val="lt1"/>
            </a:lnRef>
            <a:fillRef idx="1">
              <a:schemeClr val="accent4"/>
            </a:fillRef>
            <a:effectRef idx="1">
              <a:schemeClr val="accent4"/>
            </a:effectRef>
            <a:fontRef idx="minor">
              <a:schemeClr val="lt1"/>
            </a:fontRef>
          </p:style>
          <p:txBody>
            <a:bodyPr lIns="81638" tIns="40819" rIns="81638" bIns="40819" rtlCol="0" anchor="ctr"/>
            <a:lstStyle/>
            <a:p>
              <a:pPr algn="ctr" fontAlgn="base">
                <a:spcBef>
                  <a:spcPct val="0"/>
                </a:spcBef>
                <a:spcAft>
                  <a:spcPct val="0"/>
                </a:spcAft>
              </a:pPr>
              <a:r>
                <a:rPr lang="zh-TW" altLang="en-US" sz="1200" b="1" spc="-27" dirty="0" smtClean="0">
                  <a:solidFill>
                    <a:srgbClr val="002060"/>
                  </a:solidFill>
                  <a:latin typeface="微軟正黑體" pitchFamily="34" charset="-120"/>
                  <a:ea typeface="微軟正黑體" pitchFamily="34" charset="-120"/>
                  <a:cs typeface="Times New Roman" pitchFamily="18" charset="0"/>
                </a:rPr>
                <a:t>種子講師培訓</a:t>
              </a:r>
              <a:r>
                <a:rPr lang="zh-TW" altLang="en-US" sz="1200" b="1" spc="-27" dirty="0">
                  <a:solidFill>
                    <a:srgbClr val="002060"/>
                  </a:solidFill>
                  <a:latin typeface="微軟正黑體" pitchFamily="34" charset="-120"/>
                  <a:ea typeface="微軟正黑體" pitchFamily="34" charset="-120"/>
                  <a:cs typeface="Times New Roman" pitchFamily="18" charset="0"/>
                </a:rPr>
                <a:t>工作坊</a:t>
              </a:r>
            </a:p>
          </p:txBody>
        </p:sp>
        <p:sp>
          <p:nvSpPr>
            <p:cNvPr id="98" name="＞形箭號 97"/>
            <p:cNvSpPr/>
            <p:nvPr/>
          </p:nvSpPr>
          <p:spPr>
            <a:xfrm>
              <a:off x="4933119" y="5626002"/>
              <a:ext cx="1228794" cy="847008"/>
            </a:xfrm>
            <a:prstGeom prst="chevron">
              <a:avLst>
                <a:gd name="adj" fmla="val 29843"/>
              </a:avLst>
            </a:prstGeom>
          </p:spPr>
          <p:style>
            <a:lnRef idx="3">
              <a:schemeClr val="lt1"/>
            </a:lnRef>
            <a:fillRef idx="1">
              <a:schemeClr val="accent4"/>
            </a:fillRef>
            <a:effectRef idx="1">
              <a:schemeClr val="accent4"/>
            </a:effectRef>
            <a:fontRef idx="minor">
              <a:schemeClr val="lt1"/>
            </a:fontRef>
          </p:style>
          <p:txBody>
            <a:bodyPr lIns="81638" tIns="40819" rIns="81638" bIns="40819" rtlCol="0" anchor="ctr"/>
            <a:lstStyle/>
            <a:p>
              <a:pPr algn="ctr" fontAlgn="base">
                <a:spcBef>
                  <a:spcPct val="0"/>
                </a:spcBef>
                <a:spcAft>
                  <a:spcPct val="0"/>
                </a:spcAft>
              </a:pPr>
              <a:r>
                <a:rPr lang="zh-TW" altLang="en-US" sz="1200" b="1" spc="-27" dirty="0" smtClean="0">
                  <a:solidFill>
                    <a:srgbClr val="002060"/>
                  </a:solidFill>
                  <a:latin typeface="微軟正黑體" pitchFamily="34" charset="-120"/>
                  <a:ea typeface="微軟正黑體" pitchFamily="34" charset="-120"/>
                  <a:cs typeface="Times New Roman" pitchFamily="18" charset="0"/>
                </a:rPr>
                <a:t>種子講師培訓</a:t>
              </a:r>
              <a:r>
                <a:rPr lang="zh-TW" altLang="en-US" sz="1200" b="1" spc="-27" dirty="0">
                  <a:solidFill>
                    <a:srgbClr val="002060"/>
                  </a:solidFill>
                  <a:latin typeface="微軟正黑體" pitchFamily="34" charset="-120"/>
                  <a:ea typeface="微軟正黑體" pitchFamily="34" charset="-120"/>
                  <a:cs typeface="Times New Roman" pitchFamily="18" charset="0"/>
                </a:rPr>
                <a:t>工作坊</a:t>
              </a:r>
            </a:p>
          </p:txBody>
        </p:sp>
        <p:sp>
          <p:nvSpPr>
            <p:cNvPr id="99" name="＞形箭號 98"/>
            <p:cNvSpPr/>
            <p:nvPr/>
          </p:nvSpPr>
          <p:spPr>
            <a:xfrm>
              <a:off x="2138325" y="4326358"/>
              <a:ext cx="1228666" cy="614809"/>
            </a:xfrm>
            <a:prstGeom prst="chevron">
              <a:avLst>
                <a:gd name="adj" fmla="val 29843"/>
              </a:avLst>
            </a:prstGeom>
          </p:spPr>
          <p:style>
            <a:lnRef idx="1">
              <a:schemeClr val="accent6"/>
            </a:lnRef>
            <a:fillRef idx="2">
              <a:schemeClr val="accent6"/>
            </a:fillRef>
            <a:effectRef idx="1">
              <a:schemeClr val="accent6"/>
            </a:effectRef>
            <a:fontRef idx="minor">
              <a:schemeClr val="dk1"/>
            </a:fontRef>
          </p:style>
          <p:txBody>
            <a:bodyPr lIns="81638" tIns="40819" rIns="81638" bIns="40819" rtlCol="0" anchor="ctr"/>
            <a:lstStyle/>
            <a:p>
              <a:pPr algn="ctr" fontAlgn="base">
                <a:spcBef>
                  <a:spcPct val="0"/>
                </a:spcBef>
                <a:spcAft>
                  <a:spcPct val="0"/>
                </a:spcAft>
              </a:pPr>
              <a:r>
                <a:rPr lang="zh-TW" altLang="en-US" sz="1200" b="1" spc="-27" dirty="0" smtClean="0">
                  <a:solidFill>
                    <a:srgbClr val="002060"/>
                  </a:solidFill>
                  <a:latin typeface="微軟正黑體" pitchFamily="34" charset="-120"/>
                  <a:ea typeface="微軟正黑體" pitchFamily="34" charset="-120"/>
                  <a:cs typeface="Times New Roman" pitchFamily="18" charset="0"/>
                </a:rPr>
                <a:t>總綱種子講師進階培訓</a:t>
              </a:r>
              <a:endParaRPr lang="zh-TW" altLang="en-US" sz="1200" b="1" spc="-27" dirty="0">
                <a:solidFill>
                  <a:srgbClr val="002060"/>
                </a:solidFill>
                <a:latin typeface="微軟正黑體" pitchFamily="34" charset="-120"/>
                <a:ea typeface="微軟正黑體" pitchFamily="34" charset="-120"/>
                <a:cs typeface="Times New Roman" pitchFamily="18" charset="0"/>
              </a:endParaRPr>
            </a:p>
          </p:txBody>
        </p:sp>
      </p:grpSp>
    </p:spTree>
    <p:extLst>
      <p:ext uri="{BB962C8B-B14F-4D97-AF65-F5344CB8AC3E}">
        <p14:creationId xmlns:p14="http://schemas.microsoft.com/office/powerpoint/2010/main" val="1357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標題 1"/>
          <p:cNvSpPr>
            <a:spLocks noGrp="1"/>
          </p:cNvSpPr>
          <p:nvPr>
            <p:ph type="title"/>
          </p:nvPr>
        </p:nvSpPr>
        <p:spPr/>
        <p:txBody>
          <a:bodyPr>
            <a:normAutofit fontScale="90000"/>
          </a:bodyPr>
          <a:lstStyle/>
          <a:p>
            <a:pPr algn="ctr" eaLnBrk="1" fontAlgn="auto" hangingPunct="1">
              <a:spcAft>
                <a:spcPts val="0"/>
              </a:spcAft>
              <a:defRPr/>
            </a:pPr>
            <a:r>
              <a:rPr lang="zh-TW" altLang="en-US" sz="4800" dirty="0">
                <a:latin typeface="微軟正黑體" panose="020B0604030504040204" pitchFamily="34" charset="-120"/>
                <a:ea typeface="微軟正黑體" panose="020B0604030504040204" pitchFamily="34" charset="-120"/>
              </a:rPr>
              <a:t>評量</a:t>
            </a:r>
            <a:r>
              <a:rPr lang="zh-TW" altLang="en-US" sz="4800" dirty="0" smtClean="0">
                <a:latin typeface="微軟正黑體" panose="020B0604030504040204" pitchFamily="34" charset="-120"/>
                <a:ea typeface="微軟正黑體" panose="020B0604030504040204" pitchFamily="34" charset="-120"/>
              </a:rPr>
              <a:t>標準可以連結</a:t>
            </a:r>
            <a:r>
              <a:rPr lang="en-US" altLang="zh-TW" sz="4800" dirty="0" smtClean="0">
                <a:latin typeface="微軟正黑體" panose="020B0604030504040204" pitchFamily="34" charset="-120"/>
                <a:ea typeface="微軟正黑體" panose="020B0604030504040204" pitchFamily="34" charset="-120"/>
              </a:rPr>
              <a:t/>
            </a:r>
            <a:br>
              <a:rPr lang="en-US" altLang="zh-TW" sz="4800" dirty="0" smtClean="0">
                <a:latin typeface="微軟正黑體" panose="020B0604030504040204" pitchFamily="34" charset="-120"/>
                <a:ea typeface="微軟正黑體" panose="020B0604030504040204" pitchFamily="34" charset="-120"/>
              </a:rPr>
            </a:br>
            <a:r>
              <a:rPr lang="zh-TW" altLang="en-US" sz="4800" b="1" dirty="0" smtClean="0">
                <a:solidFill>
                  <a:schemeClr val="accent2">
                    <a:lumMod val="20000"/>
                    <a:lumOff val="8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課程</a:t>
            </a:r>
            <a:r>
              <a:rPr lang="zh-TW" altLang="en-US" sz="4800" b="1" dirty="0">
                <a:solidFill>
                  <a:schemeClr val="accent2">
                    <a:lumMod val="20000"/>
                    <a:lumOff val="8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－教學－</a:t>
            </a:r>
            <a:r>
              <a:rPr lang="zh-TW" altLang="en-US" sz="4800" b="1" dirty="0" smtClean="0">
                <a:solidFill>
                  <a:schemeClr val="accent2">
                    <a:lumMod val="20000"/>
                    <a:lumOff val="80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評量</a:t>
            </a:r>
            <a:endParaRPr lang="zh-TW" altLang="en-US" sz="4800" dirty="0" smtClean="0">
              <a:solidFill>
                <a:schemeClr val="accent2">
                  <a:lumMod val="20000"/>
                  <a:lumOff val="8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5C575E1B-5785-4428-869B-07CE7FB692BB}" type="slidenum">
              <a:rPr lang="es-ES" altLang="zh-TW" smtClean="0"/>
              <a:pPr>
                <a:defRPr/>
              </a:pPr>
              <a:t>8</a:t>
            </a:fld>
            <a:endParaRPr lang="es-ES" altLang="zh-TW" dirty="0"/>
          </a:p>
        </p:txBody>
      </p:sp>
      <p:grpSp>
        <p:nvGrpSpPr>
          <p:cNvPr id="23555" name="群組 42"/>
          <p:cNvGrpSpPr>
            <a:grpSpLocks/>
          </p:cNvGrpSpPr>
          <p:nvPr/>
        </p:nvGrpSpPr>
        <p:grpSpPr bwMode="auto">
          <a:xfrm>
            <a:off x="863600" y="1742623"/>
            <a:ext cx="7416800" cy="4249737"/>
            <a:chOff x="755650" y="1268413"/>
            <a:chExt cx="7416800" cy="4250417"/>
          </a:xfrm>
        </p:grpSpPr>
        <p:grpSp>
          <p:nvGrpSpPr>
            <p:cNvPr id="23557" name="群組 18"/>
            <p:cNvGrpSpPr>
              <a:grpSpLocks/>
            </p:cNvGrpSpPr>
            <p:nvPr/>
          </p:nvGrpSpPr>
          <p:grpSpPr bwMode="auto">
            <a:xfrm>
              <a:off x="755650" y="1268413"/>
              <a:ext cx="7416800" cy="4250417"/>
              <a:chOff x="755650" y="1268983"/>
              <a:chExt cx="7416800" cy="4249291"/>
            </a:xfrm>
          </p:grpSpPr>
          <p:sp>
            <p:nvSpPr>
              <p:cNvPr id="23560" name="文字方塊 3"/>
              <p:cNvSpPr txBox="1">
                <a:spLocks noChangeArrowheads="1"/>
              </p:cNvSpPr>
              <p:nvPr/>
            </p:nvSpPr>
            <p:spPr bwMode="auto">
              <a:xfrm>
                <a:off x="755650" y="2504405"/>
                <a:ext cx="1223963" cy="523875"/>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2800">
                    <a:latin typeface="微軟正黑體" panose="020B0604030504040204" pitchFamily="34" charset="-120"/>
                    <a:ea typeface="微軟正黑體" panose="020B0604030504040204" pitchFamily="34" charset="-120"/>
                  </a:rPr>
                  <a:t>教學</a:t>
                </a:r>
                <a:endParaRPr lang="en-US" altLang="zh-TW" sz="2800">
                  <a:latin typeface="微軟正黑體" panose="020B0604030504040204" pitchFamily="34" charset="-120"/>
                  <a:ea typeface="微軟正黑體" panose="020B0604030504040204" pitchFamily="34" charset="-120"/>
                </a:endParaRPr>
              </a:p>
            </p:txBody>
          </p:sp>
          <p:sp>
            <p:nvSpPr>
              <p:cNvPr id="23561" name="文字方塊 4"/>
              <p:cNvSpPr txBox="1">
                <a:spLocks noChangeArrowheads="1"/>
              </p:cNvSpPr>
              <p:nvPr/>
            </p:nvSpPr>
            <p:spPr bwMode="auto">
              <a:xfrm>
                <a:off x="3022600" y="2504405"/>
                <a:ext cx="1801813" cy="523875"/>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2800">
                    <a:latin typeface="微軟正黑體" panose="020B0604030504040204" pitchFamily="34" charset="-120"/>
                    <a:ea typeface="微軟正黑體" panose="020B0604030504040204" pitchFamily="34" charset="-120"/>
                  </a:rPr>
                  <a:t>課程</a:t>
                </a:r>
                <a:r>
                  <a:rPr lang="en-US" altLang="zh-TW" sz="2800">
                    <a:latin typeface="微軟正黑體" panose="020B0604030504040204" pitchFamily="34" charset="-120"/>
                    <a:ea typeface="微軟正黑體" panose="020B0604030504040204" pitchFamily="34" charset="-120"/>
                  </a:rPr>
                  <a:t>/</a:t>
                </a:r>
                <a:r>
                  <a:rPr lang="zh-TW" altLang="en-US" sz="2800">
                    <a:latin typeface="微軟正黑體" panose="020B0604030504040204" pitchFamily="34" charset="-120"/>
                    <a:ea typeface="微軟正黑體" panose="020B0604030504040204" pitchFamily="34" charset="-120"/>
                  </a:rPr>
                  <a:t>教材</a:t>
                </a:r>
                <a:endParaRPr lang="en-US" altLang="zh-TW" sz="2800">
                  <a:latin typeface="微軟正黑體" panose="020B0604030504040204" pitchFamily="34" charset="-120"/>
                  <a:ea typeface="微軟正黑體" panose="020B0604030504040204" pitchFamily="34" charset="-120"/>
                </a:endParaRPr>
              </a:p>
            </p:txBody>
          </p:sp>
          <p:sp>
            <p:nvSpPr>
              <p:cNvPr id="23562" name="文字方塊 5"/>
              <p:cNvSpPr txBox="1">
                <a:spLocks noChangeArrowheads="1"/>
              </p:cNvSpPr>
              <p:nvPr/>
            </p:nvSpPr>
            <p:spPr bwMode="auto">
              <a:xfrm>
                <a:off x="5435600" y="2504405"/>
                <a:ext cx="1223963" cy="523875"/>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2800">
                    <a:latin typeface="微軟正黑體" panose="020B0604030504040204" pitchFamily="34" charset="-120"/>
                    <a:ea typeface="微軟正黑體" panose="020B0604030504040204" pitchFamily="34" charset="-120"/>
                  </a:rPr>
                  <a:t>評量</a:t>
                </a:r>
                <a:endParaRPr lang="en-US" altLang="zh-TW" sz="2800">
                  <a:latin typeface="微軟正黑體" panose="020B0604030504040204" pitchFamily="34" charset="-120"/>
                  <a:ea typeface="微軟正黑體" panose="020B0604030504040204" pitchFamily="34" charset="-120"/>
                </a:endParaRPr>
              </a:p>
            </p:txBody>
          </p:sp>
          <p:cxnSp>
            <p:nvCxnSpPr>
              <p:cNvPr id="50" name="直線接點 49"/>
              <p:cNvCxnSpPr/>
              <p:nvPr/>
            </p:nvCxnSpPr>
            <p:spPr bwMode="auto">
              <a:xfrm>
                <a:off x="3924300" y="1807089"/>
                <a:ext cx="0" cy="495248"/>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cxnSp>
            <p:nvCxnSpPr>
              <p:cNvPr id="57" name="直線接點 56"/>
              <p:cNvCxnSpPr/>
              <p:nvPr/>
            </p:nvCxnSpPr>
            <p:spPr bwMode="auto">
              <a:xfrm>
                <a:off x="1366838" y="2288051"/>
                <a:ext cx="2592387" cy="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cxnSp>
            <p:nvCxnSpPr>
              <p:cNvPr id="58" name="直線接點 57"/>
              <p:cNvCxnSpPr/>
              <p:nvPr/>
            </p:nvCxnSpPr>
            <p:spPr bwMode="auto">
              <a:xfrm>
                <a:off x="3959225" y="2288051"/>
                <a:ext cx="2087563" cy="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cxnSp>
            <p:nvCxnSpPr>
              <p:cNvPr id="59" name="直線接點 58"/>
              <p:cNvCxnSpPr>
                <a:endCxn id="23560" idx="0"/>
              </p:cNvCxnSpPr>
              <p:nvPr/>
            </p:nvCxnSpPr>
            <p:spPr bwMode="auto">
              <a:xfrm>
                <a:off x="1368425" y="2302337"/>
                <a:ext cx="0" cy="201592"/>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cxnSp>
            <p:nvCxnSpPr>
              <p:cNvPr id="60" name="直線接點 59"/>
              <p:cNvCxnSpPr>
                <a:endCxn id="23562" idx="0"/>
              </p:cNvCxnSpPr>
              <p:nvPr/>
            </p:nvCxnSpPr>
            <p:spPr bwMode="auto">
              <a:xfrm>
                <a:off x="6046788" y="2288051"/>
                <a:ext cx="0" cy="215877"/>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cxnSp>
            <p:nvCxnSpPr>
              <p:cNvPr id="64" name="直線接點 63"/>
              <p:cNvCxnSpPr>
                <a:endCxn id="23561" idx="0"/>
              </p:cNvCxnSpPr>
              <p:nvPr/>
            </p:nvCxnSpPr>
            <p:spPr bwMode="auto">
              <a:xfrm>
                <a:off x="3924300" y="2288051"/>
                <a:ext cx="0" cy="215877"/>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23569" name="文字方塊 6"/>
              <p:cNvSpPr txBox="1">
                <a:spLocks noChangeArrowheads="1"/>
              </p:cNvSpPr>
              <p:nvPr/>
            </p:nvSpPr>
            <p:spPr bwMode="auto">
              <a:xfrm>
                <a:off x="4787900" y="3755355"/>
                <a:ext cx="2305050" cy="830910"/>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2400" b="1" dirty="0">
                    <a:solidFill>
                      <a:srgbClr val="FF0000"/>
                    </a:solidFill>
                    <a:latin typeface="微軟正黑體" panose="020B0604030504040204" pitchFamily="34" charset="-120"/>
                  </a:rPr>
                  <a:t>素養導向</a:t>
                </a:r>
                <a:endParaRPr lang="en-US" altLang="zh-TW" sz="2400" b="1" dirty="0">
                  <a:solidFill>
                    <a:srgbClr val="FF0000"/>
                  </a:solidFill>
                  <a:latin typeface="微軟正黑體" panose="020B0604030504040204" pitchFamily="34" charset="-120"/>
                </a:endParaRPr>
              </a:p>
              <a:p>
                <a:pPr algn="ctr" eaLnBrk="1" hangingPunct="1"/>
                <a:r>
                  <a:rPr lang="zh-TW" altLang="en-US" sz="2400" b="1" dirty="0">
                    <a:solidFill>
                      <a:srgbClr val="FF0000"/>
                    </a:solidFill>
                    <a:latin typeface="微軟正黑體" panose="020B0604030504040204" pitchFamily="34" charset="-120"/>
                  </a:rPr>
                  <a:t>標準本位評量</a:t>
                </a:r>
                <a:endParaRPr lang="en-US" altLang="zh-TW" sz="2400" b="1" dirty="0">
                  <a:solidFill>
                    <a:srgbClr val="FF0000"/>
                  </a:solidFill>
                  <a:latin typeface="微軟正黑體" panose="020B0604030504040204" pitchFamily="34" charset="-120"/>
                </a:endParaRPr>
              </a:p>
            </p:txBody>
          </p:sp>
          <p:cxnSp>
            <p:nvCxnSpPr>
              <p:cNvPr id="23570" name="直線接點 30"/>
              <p:cNvCxnSpPr>
                <a:cxnSpLocks noChangeShapeType="1"/>
              </p:cNvCxnSpPr>
              <p:nvPr/>
            </p:nvCxnSpPr>
            <p:spPr bwMode="auto">
              <a:xfrm flipH="1">
                <a:off x="6046788" y="3050505"/>
                <a:ext cx="0" cy="704850"/>
              </a:xfrm>
              <a:prstGeom prst="lin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cxnSp>
          <p:sp>
            <p:nvSpPr>
              <p:cNvPr id="23571" name="文字方塊 7"/>
              <p:cNvSpPr txBox="1">
                <a:spLocks noChangeArrowheads="1"/>
              </p:cNvSpPr>
              <p:nvPr/>
            </p:nvSpPr>
            <p:spPr bwMode="auto">
              <a:xfrm>
                <a:off x="3852863" y="4995193"/>
                <a:ext cx="1871662" cy="523081"/>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2800">
                    <a:latin typeface="微軟正黑體" panose="020B0604030504040204" pitchFamily="34" charset="-120"/>
                    <a:ea typeface="微軟正黑體" panose="020B0604030504040204" pitchFamily="34" charset="-120"/>
                  </a:rPr>
                  <a:t>診斷補救</a:t>
                </a:r>
                <a:endParaRPr lang="en-US" altLang="zh-TW" sz="2800">
                  <a:latin typeface="微軟正黑體" panose="020B0604030504040204" pitchFamily="34" charset="-120"/>
                  <a:ea typeface="微軟正黑體" panose="020B0604030504040204" pitchFamily="34" charset="-120"/>
                </a:endParaRPr>
              </a:p>
            </p:txBody>
          </p:sp>
          <p:sp>
            <p:nvSpPr>
              <p:cNvPr id="23572" name="文字方塊 8"/>
              <p:cNvSpPr txBox="1">
                <a:spLocks noChangeArrowheads="1"/>
              </p:cNvSpPr>
              <p:nvPr/>
            </p:nvSpPr>
            <p:spPr bwMode="auto">
              <a:xfrm>
                <a:off x="6227763" y="4992018"/>
                <a:ext cx="1944687" cy="523081"/>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TW" altLang="en-US" sz="2800">
                    <a:latin typeface="微軟正黑體" panose="020B0604030504040204" pitchFamily="34" charset="-120"/>
                    <a:ea typeface="微軟正黑體" panose="020B0604030504040204" pitchFamily="34" charset="-120"/>
                  </a:rPr>
                  <a:t>教學回饋</a:t>
                </a:r>
                <a:endParaRPr lang="en-US" altLang="zh-TW" sz="2800">
                  <a:latin typeface="微軟正黑體" panose="020B0604030504040204" pitchFamily="34" charset="-120"/>
                  <a:ea typeface="微軟正黑體" panose="020B0604030504040204" pitchFamily="34" charset="-120"/>
                </a:endParaRPr>
              </a:p>
            </p:txBody>
          </p:sp>
          <p:sp>
            <p:nvSpPr>
              <p:cNvPr id="23573" name="Line 25"/>
              <p:cNvSpPr>
                <a:spLocks noChangeShapeType="1"/>
              </p:cNvSpPr>
              <p:nvPr/>
            </p:nvSpPr>
            <p:spPr bwMode="auto">
              <a:xfrm flipH="1">
                <a:off x="1368425" y="3441030"/>
                <a:ext cx="4683125" cy="0"/>
              </a:xfrm>
              <a:prstGeom prst="lin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lstStyle/>
              <a:p>
                <a:endParaRPr lang="zh-TW" altLang="en-US">
                  <a:latin typeface="微軟正黑體" panose="020B0604030504040204" pitchFamily="34" charset="-120"/>
                  <a:ea typeface="微軟正黑體" panose="020B0604030504040204" pitchFamily="34" charset="-120"/>
                </a:endParaRPr>
              </a:p>
            </p:txBody>
          </p:sp>
          <p:sp>
            <p:nvSpPr>
              <p:cNvPr id="23574" name="Line 24"/>
              <p:cNvSpPr>
                <a:spLocks noChangeShapeType="1"/>
              </p:cNvSpPr>
              <p:nvPr/>
            </p:nvSpPr>
            <p:spPr bwMode="auto">
              <a:xfrm flipV="1">
                <a:off x="1366838" y="3050505"/>
                <a:ext cx="0" cy="360363"/>
              </a:xfrm>
              <a:prstGeom prst="line">
                <a:avLst/>
              </a:prstGeom>
              <a:ln>
                <a:headEnd/>
                <a:tailEnd type="triangle" w="med" len="med"/>
              </a:ln>
              <a:extLst/>
            </p:spPr>
            <p:style>
              <a:lnRef idx="2">
                <a:schemeClr val="accent6">
                  <a:shade val="50000"/>
                </a:schemeClr>
              </a:lnRef>
              <a:fillRef idx="1">
                <a:schemeClr val="accent6"/>
              </a:fillRef>
              <a:effectRef idx="0">
                <a:schemeClr val="accent6"/>
              </a:effectRef>
              <a:fontRef idx="minor">
                <a:schemeClr val="lt1"/>
              </a:fontRef>
            </p:style>
            <p:txBody>
              <a:bodyPr/>
              <a:lstStyle/>
              <a:p>
                <a:endParaRPr lang="zh-TW" altLang="en-US">
                  <a:latin typeface="微軟正黑體" panose="020B0604030504040204" pitchFamily="34" charset="-120"/>
                  <a:ea typeface="微軟正黑體" panose="020B0604030504040204" pitchFamily="34" charset="-120"/>
                </a:endParaRPr>
              </a:p>
            </p:txBody>
          </p:sp>
          <p:sp>
            <p:nvSpPr>
              <p:cNvPr id="23575" name="文字方塊 38"/>
              <p:cNvSpPr txBox="1">
                <a:spLocks noChangeArrowheads="1"/>
              </p:cNvSpPr>
              <p:nvPr/>
            </p:nvSpPr>
            <p:spPr bwMode="auto">
              <a:xfrm>
                <a:off x="3059832" y="1268983"/>
                <a:ext cx="1728193" cy="523875"/>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TW" altLang="en-US" sz="2800" dirty="0">
                    <a:solidFill>
                      <a:srgbClr val="000000"/>
                    </a:solidFill>
                    <a:latin typeface="微軟正黑體" panose="020B0604030504040204" pitchFamily="34" charset="-120"/>
                    <a:ea typeface="微軟正黑體" panose="020B0604030504040204" pitchFamily="34" charset="-120"/>
                  </a:rPr>
                  <a:t>課程綱要</a:t>
                </a:r>
              </a:p>
            </p:txBody>
          </p:sp>
        </p:grpSp>
        <p:cxnSp>
          <p:nvCxnSpPr>
            <p:cNvPr id="45" name="直線單箭頭接點 44"/>
            <p:cNvCxnSpPr>
              <a:stCxn id="23569" idx="2"/>
            </p:cNvCxnSpPr>
            <p:nvPr/>
          </p:nvCxnSpPr>
          <p:spPr>
            <a:xfrm flipH="1">
              <a:off x="4868863" y="4586574"/>
              <a:ext cx="1071562" cy="405123"/>
            </a:xfrm>
            <a:prstGeom prst="straightConnector1">
              <a:avLst/>
            </a:prstGeom>
            <a:ln>
              <a:tailEnd type="triangle"/>
            </a:ln>
          </p:spPr>
          <p:style>
            <a:lnRef idx="2">
              <a:schemeClr val="accent6">
                <a:shade val="50000"/>
              </a:schemeClr>
            </a:lnRef>
            <a:fillRef idx="1">
              <a:schemeClr val="accent6"/>
            </a:fillRef>
            <a:effectRef idx="0">
              <a:schemeClr val="accent6"/>
            </a:effectRef>
            <a:fontRef idx="minor">
              <a:schemeClr val="lt1"/>
            </a:fontRef>
          </p:style>
        </p:cxnSp>
        <p:cxnSp>
          <p:nvCxnSpPr>
            <p:cNvPr id="46" name="直線單箭頭接點 45"/>
            <p:cNvCxnSpPr>
              <a:stCxn id="23569" idx="2"/>
              <a:endCxn id="23572" idx="0"/>
            </p:cNvCxnSpPr>
            <p:nvPr/>
          </p:nvCxnSpPr>
          <p:spPr>
            <a:xfrm>
              <a:off x="5940425" y="4586574"/>
              <a:ext cx="1259682" cy="405861"/>
            </a:xfrm>
            <a:prstGeom prst="straightConnector1">
              <a:avLst/>
            </a:prstGeom>
            <a:ln>
              <a:tailEnd type="triangle"/>
            </a:ln>
          </p:spPr>
          <p:style>
            <a:lnRef idx="2">
              <a:schemeClr val="accent6">
                <a:shade val="50000"/>
              </a:schemeClr>
            </a:lnRef>
            <a:fillRef idx="1">
              <a:schemeClr val="accent6"/>
            </a:fillRef>
            <a:effectRef idx="0">
              <a:schemeClr val="accent6"/>
            </a:effectRef>
            <a:fontRef idx="minor">
              <a:schemeClr val="lt1"/>
            </a:fontRef>
          </p:style>
        </p:cxnSp>
      </p:grpSp>
    </p:spTree>
    <p:extLst>
      <p:ext uri="{BB962C8B-B14F-4D97-AF65-F5344CB8AC3E}">
        <p14:creationId xmlns:p14="http://schemas.microsoft.com/office/powerpoint/2010/main" val="1827779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群組 3"/>
          <p:cNvGrpSpPr>
            <a:grpSpLocks/>
          </p:cNvGrpSpPr>
          <p:nvPr/>
        </p:nvGrpSpPr>
        <p:grpSpPr bwMode="auto">
          <a:xfrm>
            <a:off x="251520" y="-147663"/>
            <a:ext cx="8710613" cy="6697663"/>
            <a:chOff x="140122" y="-99392"/>
            <a:chExt cx="8709567" cy="6696656"/>
          </a:xfrm>
        </p:grpSpPr>
        <p:sp>
          <p:nvSpPr>
            <p:cNvPr id="6" name="標題 1"/>
            <p:cNvSpPr txBox="1">
              <a:spLocks/>
            </p:cNvSpPr>
            <p:nvPr/>
          </p:nvSpPr>
          <p:spPr>
            <a:xfrm>
              <a:off x="457584" y="-99392"/>
              <a:ext cx="8228612" cy="1142829"/>
            </a:xfrm>
            <a:prstGeom prst="rect">
              <a:avLst/>
            </a:prstGeom>
          </p:spPr>
          <p:txBody>
            <a:bodyPr anchor="ctr">
              <a:normAutofit/>
            </a:bodyPr>
            <a:lstStyle>
              <a:lvl1pPr algn="ctr" rtl="0" eaLnBrk="1" fontAlgn="base" hangingPunct="1">
                <a:spcBef>
                  <a:spcPct val="0"/>
                </a:spcBef>
                <a:spcAft>
                  <a:spcPct val="0"/>
                </a:spcAft>
                <a:defRPr sz="4400" b="1" kern="1200" cap="none" spc="0">
                  <a:ln w="0"/>
                  <a:solidFill>
                    <a:srgbClr val="7030A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cs typeface="+mj-cs"/>
                </a:defRPr>
              </a:lvl1pPr>
              <a:lvl2pPr algn="ctr" rtl="0" eaLnBrk="1" fontAlgn="base" hangingPunct="1">
                <a:spcBef>
                  <a:spcPct val="0"/>
                </a:spcBef>
                <a:spcAft>
                  <a:spcPct val="0"/>
                </a:spcAft>
                <a:defRPr sz="4400" b="1">
                  <a:solidFill>
                    <a:srgbClr val="7030A0"/>
                  </a:solidFill>
                  <a:latin typeface="Calibri" panose="020F0502020204030204" pitchFamily="34" charset="0"/>
                  <a:ea typeface="標楷體" panose="03000509000000000000" pitchFamily="65" charset="-120"/>
                </a:defRPr>
              </a:lvl2pPr>
              <a:lvl3pPr algn="ctr" rtl="0" eaLnBrk="1" fontAlgn="base" hangingPunct="1">
                <a:spcBef>
                  <a:spcPct val="0"/>
                </a:spcBef>
                <a:spcAft>
                  <a:spcPct val="0"/>
                </a:spcAft>
                <a:defRPr sz="4400" b="1">
                  <a:solidFill>
                    <a:srgbClr val="7030A0"/>
                  </a:solidFill>
                  <a:latin typeface="Calibri" panose="020F0502020204030204" pitchFamily="34" charset="0"/>
                  <a:ea typeface="標楷體" panose="03000509000000000000" pitchFamily="65" charset="-120"/>
                </a:defRPr>
              </a:lvl3pPr>
              <a:lvl4pPr algn="ctr" rtl="0" eaLnBrk="1" fontAlgn="base" hangingPunct="1">
                <a:spcBef>
                  <a:spcPct val="0"/>
                </a:spcBef>
                <a:spcAft>
                  <a:spcPct val="0"/>
                </a:spcAft>
                <a:defRPr sz="4400" b="1">
                  <a:solidFill>
                    <a:srgbClr val="7030A0"/>
                  </a:solidFill>
                  <a:latin typeface="Calibri" panose="020F0502020204030204" pitchFamily="34" charset="0"/>
                  <a:ea typeface="標楷體" panose="03000509000000000000" pitchFamily="65" charset="-120"/>
                </a:defRPr>
              </a:lvl4pPr>
              <a:lvl5pPr algn="ctr" rtl="0" eaLnBrk="1" fontAlgn="base" hangingPunct="1">
                <a:spcBef>
                  <a:spcPct val="0"/>
                </a:spcBef>
                <a:spcAft>
                  <a:spcPct val="0"/>
                </a:spcAft>
                <a:defRPr sz="4400" b="1">
                  <a:solidFill>
                    <a:srgbClr val="7030A0"/>
                  </a:solidFill>
                  <a:latin typeface="Calibri" panose="020F0502020204030204" pitchFamily="34" charset="0"/>
                  <a:ea typeface="標楷體" panose="03000509000000000000" pitchFamily="65" charset="-120"/>
                </a:defRPr>
              </a:lvl5pPr>
              <a:lvl6pPr marL="457200" algn="ctr" rtl="0" eaLnBrk="1" fontAlgn="base" hangingPunct="1">
                <a:spcBef>
                  <a:spcPct val="0"/>
                </a:spcBef>
                <a:spcAft>
                  <a:spcPct val="0"/>
                </a:spcAft>
                <a:defRPr sz="4400" b="1">
                  <a:solidFill>
                    <a:srgbClr val="7030A0"/>
                  </a:solidFill>
                  <a:latin typeface="Calibri" panose="020F0502020204030204" pitchFamily="34" charset="0"/>
                  <a:ea typeface="標楷體" panose="03000509000000000000" pitchFamily="65" charset="-120"/>
                </a:defRPr>
              </a:lvl6pPr>
              <a:lvl7pPr marL="914400" algn="ctr" rtl="0" eaLnBrk="1" fontAlgn="base" hangingPunct="1">
                <a:spcBef>
                  <a:spcPct val="0"/>
                </a:spcBef>
                <a:spcAft>
                  <a:spcPct val="0"/>
                </a:spcAft>
                <a:defRPr sz="4400" b="1">
                  <a:solidFill>
                    <a:srgbClr val="7030A0"/>
                  </a:solidFill>
                  <a:latin typeface="Calibri" panose="020F0502020204030204" pitchFamily="34" charset="0"/>
                  <a:ea typeface="標楷體" panose="03000509000000000000" pitchFamily="65" charset="-120"/>
                </a:defRPr>
              </a:lvl7pPr>
              <a:lvl8pPr marL="1371600" algn="ctr" rtl="0" eaLnBrk="1" fontAlgn="base" hangingPunct="1">
                <a:spcBef>
                  <a:spcPct val="0"/>
                </a:spcBef>
                <a:spcAft>
                  <a:spcPct val="0"/>
                </a:spcAft>
                <a:defRPr sz="4400" b="1">
                  <a:solidFill>
                    <a:srgbClr val="7030A0"/>
                  </a:solidFill>
                  <a:latin typeface="Calibri" panose="020F0502020204030204" pitchFamily="34" charset="0"/>
                  <a:ea typeface="標楷體" panose="03000509000000000000" pitchFamily="65" charset="-120"/>
                </a:defRPr>
              </a:lvl8pPr>
              <a:lvl9pPr marL="1828800" algn="ctr" rtl="0" eaLnBrk="1" fontAlgn="base" hangingPunct="1">
                <a:spcBef>
                  <a:spcPct val="0"/>
                </a:spcBef>
                <a:spcAft>
                  <a:spcPct val="0"/>
                </a:spcAft>
                <a:defRPr sz="4400" b="1">
                  <a:solidFill>
                    <a:srgbClr val="7030A0"/>
                  </a:solidFill>
                  <a:latin typeface="Calibri" panose="020F0502020204030204" pitchFamily="34" charset="0"/>
                  <a:ea typeface="標楷體" panose="03000509000000000000" pitchFamily="65" charset="-120"/>
                </a:defRPr>
              </a:lvl9pPr>
            </a:lstStyle>
            <a:p>
              <a:pPr>
                <a:defRPr/>
              </a:pPr>
              <a:endParaRPr lang="zh-TW" altLang="en-US" dirty="0" smtClean="0">
                <a:latin typeface="Times New Roman" panose="02020603050405020304" pitchFamily="18" charset="0"/>
                <a:ea typeface="新細明體" panose="02020500000000000000" pitchFamily="18" charset="-120"/>
                <a:cs typeface="Times New Roman" panose="02020603050405020304" pitchFamily="18" charset="0"/>
              </a:endParaRPr>
            </a:p>
          </p:txBody>
        </p:sp>
        <p:grpSp>
          <p:nvGrpSpPr>
            <p:cNvPr id="24581" name="Group 3"/>
            <p:cNvGrpSpPr>
              <a:grpSpLocks/>
            </p:cNvGrpSpPr>
            <p:nvPr/>
          </p:nvGrpSpPr>
          <p:grpSpPr bwMode="auto">
            <a:xfrm>
              <a:off x="1902627" y="1017782"/>
              <a:ext cx="4905375" cy="4191609"/>
              <a:chOff x="995" y="1472"/>
              <a:chExt cx="3785" cy="1872"/>
            </a:xfrm>
          </p:grpSpPr>
          <p:sp>
            <p:nvSpPr>
              <p:cNvPr id="24599" name="AutoShape 4"/>
              <p:cNvSpPr>
                <a:spLocks noChangeArrowheads="1"/>
              </p:cNvSpPr>
              <p:nvPr/>
            </p:nvSpPr>
            <p:spPr bwMode="gray">
              <a:xfrm>
                <a:off x="995" y="1588"/>
                <a:ext cx="3785" cy="17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1 h 21600"/>
                  <a:gd name="T26" fmla="*/ 18438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rgbClr val="3B3B3B"/>
                  </a:gs>
                  <a:gs pos="50000">
                    <a:srgbClr val="808080"/>
                  </a:gs>
                  <a:gs pos="100000">
                    <a:srgbClr val="3B3B3B"/>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TW" altLang="en-US"/>
              </a:p>
            </p:txBody>
          </p:sp>
          <p:sp>
            <p:nvSpPr>
              <p:cNvPr id="24" name="AutoShape 5"/>
              <p:cNvSpPr>
                <a:spLocks noChangeArrowheads="1"/>
              </p:cNvSpPr>
              <p:nvPr/>
            </p:nvSpPr>
            <p:spPr bwMode="gray">
              <a:xfrm>
                <a:off x="995" y="1478"/>
                <a:ext cx="3788" cy="1757"/>
              </a:xfrm>
              <a:custGeom>
                <a:avLst/>
                <a:gdLst>
                  <a:gd name="G0" fmla="+- 3013 0 0"/>
                  <a:gd name="G1" fmla="+- 21600 0 3013"/>
                  <a:gd name="G2" fmla="+- 21600 0 30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rgbClr val="D5FF01"/>
                  </a:gs>
                  <a:gs pos="50000">
                    <a:schemeClr val="accent6"/>
                  </a:gs>
                  <a:gs pos="100000">
                    <a:schemeClr val="accent6">
                      <a:lumMod val="75000"/>
                    </a:schemeClr>
                  </a:gs>
                </a:gsLst>
                <a:lin ang="18900000" scaled="1"/>
              </a:gradFill>
              <a:ln w="9525" algn="ctr">
                <a:noFill/>
                <a:round/>
                <a:headEnd/>
                <a:tailEnd/>
              </a:ln>
              <a:effectLst/>
            </p:spPr>
            <p:txBody>
              <a:bodyPr wrap="none" anchor="ctr"/>
              <a:lstStyle/>
              <a:p>
                <a:pPr>
                  <a:defRPr/>
                </a:pPr>
                <a:endParaRPr lang="zh-CN" altLang="en-US"/>
              </a:p>
            </p:txBody>
          </p:sp>
          <p:sp>
            <p:nvSpPr>
              <p:cNvPr id="24601" name="Line 6"/>
              <p:cNvSpPr>
                <a:spLocks noChangeShapeType="1"/>
              </p:cNvSpPr>
              <p:nvPr/>
            </p:nvSpPr>
            <p:spPr bwMode="gray">
              <a:xfrm flipV="1">
                <a:off x="2872" y="1472"/>
                <a:ext cx="0" cy="35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602" name="Line 7"/>
              <p:cNvSpPr>
                <a:spLocks noChangeShapeType="1"/>
              </p:cNvSpPr>
              <p:nvPr/>
            </p:nvSpPr>
            <p:spPr bwMode="gray">
              <a:xfrm>
                <a:off x="1793" y="1974"/>
                <a:ext cx="0" cy="11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603" name="Line 8"/>
              <p:cNvSpPr>
                <a:spLocks noChangeShapeType="1"/>
              </p:cNvSpPr>
              <p:nvPr/>
            </p:nvSpPr>
            <p:spPr bwMode="gray">
              <a:xfrm>
                <a:off x="3951" y="1959"/>
                <a:ext cx="0" cy="12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604" name="Line 9"/>
              <p:cNvSpPr>
                <a:spLocks noChangeShapeType="1"/>
              </p:cNvSpPr>
              <p:nvPr/>
            </p:nvSpPr>
            <p:spPr bwMode="gray">
              <a:xfrm flipV="1">
                <a:off x="3951" y="1794"/>
                <a:ext cx="384" cy="16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605" name="Line 10"/>
              <p:cNvSpPr>
                <a:spLocks noChangeShapeType="1"/>
              </p:cNvSpPr>
              <p:nvPr/>
            </p:nvSpPr>
            <p:spPr bwMode="gray">
              <a:xfrm flipH="1" flipV="1">
                <a:off x="1413" y="1801"/>
                <a:ext cx="378" cy="171"/>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606" name="Line 11"/>
              <p:cNvSpPr>
                <a:spLocks noChangeShapeType="1"/>
              </p:cNvSpPr>
              <p:nvPr/>
            </p:nvSpPr>
            <p:spPr bwMode="gray">
              <a:xfrm flipH="1">
                <a:off x="2542" y="2973"/>
                <a:ext cx="149" cy="25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607" name="Line 12"/>
              <p:cNvSpPr>
                <a:spLocks noChangeShapeType="1"/>
              </p:cNvSpPr>
              <p:nvPr/>
            </p:nvSpPr>
            <p:spPr bwMode="gray">
              <a:xfrm>
                <a:off x="3937" y="2725"/>
                <a:ext cx="398" cy="204"/>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608" name="Line 13"/>
              <p:cNvSpPr>
                <a:spLocks noChangeShapeType="1"/>
              </p:cNvSpPr>
              <p:nvPr/>
            </p:nvSpPr>
            <p:spPr bwMode="gray">
              <a:xfrm flipH="1">
                <a:off x="2536" y="3227"/>
                <a:ext cx="7" cy="11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609" name="Line 14"/>
              <p:cNvSpPr>
                <a:spLocks noChangeShapeType="1"/>
              </p:cNvSpPr>
              <p:nvPr/>
            </p:nvSpPr>
            <p:spPr bwMode="gray">
              <a:xfrm flipH="1">
                <a:off x="4329" y="2929"/>
                <a:ext cx="7" cy="11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24582" name="Line 15"/>
            <p:cNvSpPr>
              <a:spLocks noChangeShapeType="1"/>
            </p:cNvSpPr>
            <p:nvPr/>
          </p:nvSpPr>
          <p:spPr bwMode="black">
            <a:xfrm>
              <a:off x="2859876" y="1110144"/>
              <a:ext cx="357191" cy="428628"/>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583" name="Line 16"/>
            <p:cNvSpPr>
              <a:spLocks noChangeShapeType="1"/>
            </p:cNvSpPr>
            <p:nvPr/>
          </p:nvSpPr>
          <p:spPr bwMode="black">
            <a:xfrm flipH="1">
              <a:off x="5280827" y="1038705"/>
              <a:ext cx="222256" cy="434447"/>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584" name="Line 17"/>
            <p:cNvSpPr>
              <a:spLocks noChangeShapeType="1"/>
            </p:cNvSpPr>
            <p:nvPr/>
          </p:nvSpPr>
          <p:spPr bwMode="black">
            <a:xfrm flipH="1" flipV="1">
              <a:off x="5220071" y="4525418"/>
              <a:ext cx="483891" cy="667903"/>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585" name="Line 18"/>
            <p:cNvSpPr>
              <a:spLocks noChangeShapeType="1"/>
            </p:cNvSpPr>
            <p:nvPr/>
          </p:nvSpPr>
          <p:spPr bwMode="gray">
            <a:xfrm flipH="1" flipV="1">
              <a:off x="6412714" y="2899616"/>
              <a:ext cx="576263"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586" name="Line 19"/>
            <p:cNvSpPr>
              <a:spLocks noChangeShapeType="1"/>
            </p:cNvSpPr>
            <p:nvPr/>
          </p:nvSpPr>
          <p:spPr bwMode="gray">
            <a:xfrm flipV="1">
              <a:off x="1675614" y="2899616"/>
              <a:ext cx="576263"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 name="Text Box 20"/>
            <p:cNvSpPr txBox="1">
              <a:spLocks noChangeArrowheads="1"/>
            </p:cNvSpPr>
            <p:nvPr/>
          </p:nvSpPr>
          <p:spPr bwMode="black">
            <a:xfrm>
              <a:off x="457584" y="187903"/>
              <a:ext cx="3696844" cy="836487"/>
            </a:xfrm>
            <a:prstGeom prst="rect">
              <a:avLst/>
            </a:prstGeom>
            <a:noFill/>
            <a:ln w="9525">
              <a:noFill/>
              <a:miter lim="800000"/>
              <a:headEnd/>
              <a:tailEnd/>
            </a:ln>
          </p:spPr>
          <p:txBody>
            <a:bodyPr>
              <a:spAutoFit/>
            </a:bodyPr>
            <a:lstStyle/>
            <a:p>
              <a:pPr algn="ctr">
                <a:lnSpc>
                  <a:spcPts val="2880"/>
                </a:lnSpc>
                <a:spcBef>
                  <a:spcPts val="0"/>
                </a:spcBef>
                <a:defRPr/>
              </a:pPr>
              <a:r>
                <a:rPr lang="zh-TW" altLang="en-US" sz="2400" dirty="0">
                  <a:latin typeface="微軟正黑體" pitchFamily="34" charset="-120"/>
                  <a:ea typeface="微軟正黑體" pitchFamily="34" charset="-120"/>
                </a:rPr>
                <a:t>提供</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與課綱相對應</a:t>
              </a:r>
              <a:endParaRPr lang="en-US" altLang="zh-TW"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lnSpc>
                  <a:spcPts val="2880"/>
                </a:lnSpc>
                <a:spcBef>
                  <a:spcPts val="0"/>
                </a:spcBef>
                <a:defRPr/>
              </a:pP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全國統一</a:t>
              </a:r>
              <a:r>
                <a:rPr lang="zh-TW" altLang="en-US" sz="2400" dirty="0">
                  <a:latin typeface="微軟正黑體" pitchFamily="34" charset="-120"/>
                  <a:ea typeface="微軟正黑體" pitchFamily="34" charset="-120"/>
                </a:rPr>
                <a:t>的評量</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參照依據</a:t>
              </a:r>
              <a:endParaRPr lang="en-US" altLang="zh-CN"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6" name="Text Box 21"/>
            <p:cNvSpPr txBox="1">
              <a:spLocks noChangeArrowheads="1"/>
            </p:cNvSpPr>
            <p:nvPr/>
          </p:nvSpPr>
          <p:spPr bwMode="black">
            <a:xfrm>
              <a:off x="4536969" y="216474"/>
              <a:ext cx="2969856" cy="830138"/>
            </a:xfrm>
            <a:prstGeom prst="rect">
              <a:avLst/>
            </a:prstGeom>
            <a:noFill/>
            <a:ln w="9525">
              <a:noFill/>
              <a:miter lim="800000"/>
              <a:headEnd/>
              <a:tailEnd/>
            </a:ln>
          </p:spPr>
          <p:txBody>
            <a:bodyPr>
              <a:spAutoFit/>
            </a:bodyPr>
            <a:lstStyle/>
            <a:p>
              <a:pPr algn="ctr">
                <a:spcBef>
                  <a:spcPct val="50000"/>
                </a:spcBef>
                <a:defRPr/>
              </a:pPr>
              <a:r>
                <a:rPr lang="zh-TW" altLang="en-US" sz="2400" dirty="0">
                  <a:latin typeface="微軟正黑體" pitchFamily="34" charset="-120"/>
                  <a:ea typeface="微軟正黑體" pitchFamily="34" charset="-120"/>
                </a:rPr>
                <a:t>幫助</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親、師、生</a:t>
              </a:r>
              <a:r>
                <a:rPr lang="zh-TW" altLang="en-US" sz="2400" dirty="0">
                  <a:latin typeface="微軟正黑體" pitchFamily="34" charset="-120"/>
                  <a:ea typeface="微軟正黑體" pitchFamily="34" charset="-120"/>
                </a:rPr>
                <a:t>三方了解學生學習成效</a:t>
              </a:r>
              <a:endParaRPr lang="en-US" altLang="zh-CN" sz="2400" b="1" dirty="0">
                <a:latin typeface="微軟正黑體" pitchFamily="34" charset="-120"/>
                <a:ea typeface="微軟正黑體" pitchFamily="34" charset="-120"/>
              </a:endParaRPr>
            </a:p>
          </p:txBody>
        </p:sp>
        <p:sp>
          <p:nvSpPr>
            <p:cNvPr id="17" name="Text Box 23"/>
            <p:cNvSpPr txBox="1">
              <a:spLocks noChangeArrowheads="1"/>
            </p:cNvSpPr>
            <p:nvPr/>
          </p:nvSpPr>
          <p:spPr bwMode="black">
            <a:xfrm>
              <a:off x="657585" y="5397294"/>
              <a:ext cx="2853982" cy="1199970"/>
            </a:xfrm>
            <a:prstGeom prst="rect">
              <a:avLst/>
            </a:prstGeom>
            <a:noFill/>
            <a:ln w="9525">
              <a:noFill/>
              <a:miter lim="800000"/>
              <a:headEnd/>
              <a:tailEnd/>
            </a:ln>
          </p:spPr>
          <p:txBody>
            <a:bodyPr>
              <a:spAutoFit/>
            </a:bodyPr>
            <a:lstStyle/>
            <a:p>
              <a:pPr>
                <a:spcBef>
                  <a:spcPct val="50000"/>
                </a:spcBef>
                <a:defRPr/>
              </a:pPr>
              <a:r>
                <a:rPr lang="zh-TW" altLang="en-US" sz="2400" dirty="0">
                  <a:latin typeface="微軟正黑體" pitchFamily="34" charset="-120"/>
                  <a:ea typeface="微軟正黑體" pitchFamily="34" charset="-120"/>
                </a:rPr>
                <a:t>依照學生學習情況適時給予</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補救教學 </a:t>
              </a:r>
              <a:r>
                <a:rPr lang="zh-TW" altLang="en-US" sz="2400" dirty="0">
                  <a:latin typeface="微軟正黑體" pitchFamily="34" charset="-120"/>
                  <a:ea typeface="微軟正黑體" pitchFamily="34" charset="-120"/>
                </a:rPr>
                <a:t>或</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擴展多元智慧</a:t>
              </a:r>
              <a:endParaRPr lang="en-US" altLang="zh-CN"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8" name="Text Box 24"/>
            <p:cNvSpPr txBox="1">
              <a:spLocks noChangeArrowheads="1"/>
            </p:cNvSpPr>
            <p:nvPr/>
          </p:nvSpPr>
          <p:spPr bwMode="black">
            <a:xfrm>
              <a:off x="140122" y="2467210"/>
              <a:ext cx="1719057" cy="831725"/>
            </a:xfrm>
            <a:prstGeom prst="rect">
              <a:avLst/>
            </a:prstGeom>
            <a:noFill/>
            <a:ln w="9525">
              <a:noFill/>
              <a:miter lim="800000"/>
              <a:headEnd/>
              <a:tailEnd/>
            </a:ln>
          </p:spPr>
          <p:txBody>
            <a:bodyPr>
              <a:spAutoFit/>
            </a:bodyPr>
            <a:lstStyle/>
            <a:p>
              <a:pPr algn="ctr">
                <a:spcBef>
                  <a:spcPct val="50000"/>
                </a:spcBef>
                <a:defRPr/>
              </a:pPr>
              <a:r>
                <a:rPr lang="zh-TW" altLang="en-US" sz="2400" dirty="0">
                  <a:latin typeface="微軟正黑體" pitchFamily="34" charset="-120"/>
                  <a:ea typeface="微軟正黑體" pitchFamily="34" charset="-120"/>
                </a:rPr>
                <a:t>評量概念與</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國際接軌</a:t>
              </a:r>
              <a:endParaRPr lang="en-US" altLang="zh-CN"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4591" name="Text Box 25"/>
            <p:cNvSpPr txBox="1">
              <a:spLocks noChangeArrowheads="1"/>
            </p:cNvSpPr>
            <p:nvPr/>
          </p:nvSpPr>
          <p:spPr bwMode="black">
            <a:xfrm>
              <a:off x="3252012" y="2630016"/>
              <a:ext cx="2286009" cy="107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zh-TW" altLang="en-US" sz="3200" b="1">
                  <a:solidFill>
                    <a:srgbClr val="0000FF"/>
                  </a:solidFill>
                  <a:latin typeface="微軟正黑體" panose="020B0604030504040204" pitchFamily="34" charset="-120"/>
                  <a:ea typeface="微軟正黑體" panose="020B0604030504040204" pitchFamily="34" charset="-120"/>
                </a:rPr>
                <a:t>評量標準的教育功能</a:t>
              </a:r>
              <a:endParaRPr lang="en-US" altLang="zh-CN" sz="3200" b="1">
                <a:solidFill>
                  <a:srgbClr val="0000FF"/>
                </a:solidFill>
                <a:latin typeface="微軟正黑體" panose="020B0604030504040204" pitchFamily="34" charset="-120"/>
                <a:ea typeface="微軟正黑體" panose="020B0604030504040204" pitchFamily="34" charset="-120"/>
              </a:endParaRPr>
            </a:p>
          </p:txBody>
        </p:sp>
        <p:sp>
          <p:nvSpPr>
            <p:cNvPr id="20" name="AutoShape 26"/>
            <p:cNvSpPr>
              <a:spLocks noChangeArrowheads="1"/>
            </p:cNvSpPr>
            <p:nvPr/>
          </p:nvSpPr>
          <p:spPr bwMode="gray">
            <a:xfrm>
              <a:off x="3154423" y="1983096"/>
              <a:ext cx="2341281" cy="1147589"/>
            </a:xfrm>
            <a:custGeom>
              <a:avLst/>
              <a:gdLst>
                <a:gd name="G0" fmla="+- 13742 0 0"/>
                <a:gd name="G1" fmla="+- -11677937 0 0"/>
                <a:gd name="G2" fmla="+- 13742 0 -11677937"/>
                <a:gd name="G3" fmla="+- 10800 0 0"/>
                <a:gd name="G4" fmla="+- 0 0 13742"/>
                <a:gd name="T0" fmla="*/ 360 256 1"/>
                <a:gd name="T1" fmla="*/ 0 256 1"/>
                <a:gd name="G5" fmla="+- G2 T0 T1"/>
                <a:gd name="G6" fmla="?: G2 G2 G5"/>
                <a:gd name="G7" fmla="+- 0 0 G6"/>
                <a:gd name="G8" fmla="+- 8470 0 0"/>
                <a:gd name="G9" fmla="+- 0 0 -11677937"/>
                <a:gd name="G10" fmla="+- 8470 0 2700"/>
                <a:gd name="G11" fmla="cos G10 13742"/>
                <a:gd name="G12" fmla="sin G10 13742"/>
                <a:gd name="G13" fmla="cos 13500 13742"/>
                <a:gd name="G14" fmla="sin 13500 13742"/>
                <a:gd name="G15" fmla="+- G11 10800 0"/>
                <a:gd name="G16" fmla="+- G12 10800 0"/>
                <a:gd name="G17" fmla="+- G13 10800 0"/>
                <a:gd name="G18" fmla="+- G14 10800 0"/>
                <a:gd name="G19" fmla="*/ 8470 1 2"/>
                <a:gd name="G20" fmla="+- G19 5400 0"/>
                <a:gd name="G21" fmla="cos G20 13742"/>
                <a:gd name="G22" fmla="sin G20 13742"/>
                <a:gd name="G23" fmla="+- G21 10800 0"/>
                <a:gd name="G24" fmla="+- G12 G23 G22"/>
                <a:gd name="G25" fmla="+- G22 G23 G11"/>
                <a:gd name="G26" fmla="cos 10800 13742"/>
                <a:gd name="G27" fmla="sin 10800 13742"/>
                <a:gd name="G28" fmla="cos 8470 13742"/>
                <a:gd name="G29" fmla="sin 8470 13742"/>
                <a:gd name="G30" fmla="+- G26 10800 0"/>
                <a:gd name="G31" fmla="+- G27 10800 0"/>
                <a:gd name="G32" fmla="+- G28 10800 0"/>
                <a:gd name="G33" fmla="+- G29 10800 0"/>
                <a:gd name="G34" fmla="+- G19 5400 0"/>
                <a:gd name="G35" fmla="cos G34 -11677937"/>
                <a:gd name="G36" fmla="sin G34 -11677937"/>
                <a:gd name="G37" fmla="+/ -11677937 13742 2"/>
                <a:gd name="T2" fmla="*/ 180 256 1"/>
                <a:gd name="T3" fmla="*/ 0 256 1"/>
                <a:gd name="G38" fmla="+- G37 T2 T3"/>
                <a:gd name="G39" fmla="?: G2 G37 G38"/>
                <a:gd name="G40" fmla="cos 10800 G39"/>
                <a:gd name="G41" fmla="sin 10800 G39"/>
                <a:gd name="G42" fmla="cos 8470 G39"/>
                <a:gd name="G43" fmla="sin 8470 G39"/>
                <a:gd name="G44" fmla="+- G40 10800 0"/>
                <a:gd name="G45" fmla="+- G41 10800 0"/>
                <a:gd name="G46" fmla="+- G42 10800 0"/>
                <a:gd name="G47" fmla="+- G43 10800 0"/>
                <a:gd name="G48" fmla="+- G35 10800 0"/>
                <a:gd name="G49" fmla="+- G36 10800 0"/>
                <a:gd name="T4" fmla="*/ 10990 w 21600"/>
                <a:gd name="T5" fmla="*/ 1 h 21600"/>
                <a:gd name="T6" fmla="*/ 1169 w 21600"/>
                <a:gd name="T7" fmla="*/ 10495 h 21600"/>
                <a:gd name="T8" fmla="*/ 10949 w 21600"/>
                <a:gd name="T9" fmla="*/ 2331 h 21600"/>
                <a:gd name="T10" fmla="*/ 24299 w 21600"/>
                <a:gd name="T11" fmla="*/ 10849 h 21600"/>
                <a:gd name="T12" fmla="*/ 20420 w 21600"/>
                <a:gd name="T13" fmla="*/ 14700 h 21600"/>
                <a:gd name="T14" fmla="*/ 16569 w 21600"/>
                <a:gd name="T15" fmla="*/ 1082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69" y="10830"/>
                  </a:moveTo>
                  <a:cubicBezTo>
                    <a:pt x="19269" y="10820"/>
                    <a:pt x="19270" y="10810"/>
                    <a:pt x="19270" y="10800"/>
                  </a:cubicBezTo>
                  <a:cubicBezTo>
                    <a:pt x="19270" y="6122"/>
                    <a:pt x="15477" y="2330"/>
                    <a:pt x="10800" y="2330"/>
                  </a:cubicBezTo>
                  <a:cubicBezTo>
                    <a:pt x="6226" y="2329"/>
                    <a:pt x="2478" y="5961"/>
                    <a:pt x="2334" y="10532"/>
                  </a:cubicBezTo>
                  <a:lnTo>
                    <a:pt x="5" y="10459"/>
                  </a:lnTo>
                  <a:cubicBezTo>
                    <a:pt x="189" y="4630"/>
                    <a:pt x="4968" y="-1"/>
                    <a:pt x="10800" y="0"/>
                  </a:cubicBezTo>
                  <a:cubicBezTo>
                    <a:pt x="16764" y="0"/>
                    <a:pt x="21600" y="4835"/>
                    <a:pt x="21600" y="10800"/>
                  </a:cubicBezTo>
                  <a:cubicBezTo>
                    <a:pt x="21600" y="10813"/>
                    <a:pt x="21599" y="10826"/>
                    <a:pt x="21599" y="10839"/>
                  </a:cubicBezTo>
                  <a:lnTo>
                    <a:pt x="24299" y="10849"/>
                  </a:lnTo>
                  <a:lnTo>
                    <a:pt x="20420" y="14700"/>
                  </a:lnTo>
                  <a:lnTo>
                    <a:pt x="16569" y="10821"/>
                  </a:lnTo>
                  <a:lnTo>
                    <a:pt x="19269" y="10830"/>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zh-CN" altLang="en-US"/>
            </a:p>
          </p:txBody>
        </p:sp>
        <p:sp>
          <p:nvSpPr>
            <p:cNvPr id="21" name="AutoShape 27"/>
            <p:cNvSpPr>
              <a:spLocks noChangeArrowheads="1"/>
            </p:cNvSpPr>
            <p:nvPr/>
          </p:nvSpPr>
          <p:spPr bwMode="gray">
            <a:xfrm flipH="1" flipV="1">
              <a:off x="3233788" y="3075132"/>
              <a:ext cx="2393663" cy="1072989"/>
            </a:xfrm>
            <a:custGeom>
              <a:avLst/>
              <a:gdLst>
                <a:gd name="G0" fmla="+- -14015 0 0"/>
                <a:gd name="G1" fmla="+- -11677937 0 0"/>
                <a:gd name="G2" fmla="+- -14015 0 -11677937"/>
                <a:gd name="G3" fmla="+- 10800 0 0"/>
                <a:gd name="G4" fmla="+- 0 0 -14015"/>
                <a:gd name="T0" fmla="*/ 360 256 1"/>
                <a:gd name="T1" fmla="*/ 0 256 1"/>
                <a:gd name="G5" fmla="+- G2 T0 T1"/>
                <a:gd name="G6" fmla="?: G2 G2 G5"/>
                <a:gd name="G7" fmla="+- 0 0 G6"/>
                <a:gd name="G8" fmla="+- 8574 0 0"/>
                <a:gd name="G9" fmla="+- 0 0 -11677937"/>
                <a:gd name="G10" fmla="+- 8574 0 2700"/>
                <a:gd name="G11" fmla="cos G10 -14015"/>
                <a:gd name="G12" fmla="sin G10 -14015"/>
                <a:gd name="G13" fmla="cos 13500 -14015"/>
                <a:gd name="G14" fmla="sin 13500 -14015"/>
                <a:gd name="G15" fmla="+- G11 10800 0"/>
                <a:gd name="G16" fmla="+- G12 10800 0"/>
                <a:gd name="G17" fmla="+- G13 10800 0"/>
                <a:gd name="G18" fmla="+- G14 10800 0"/>
                <a:gd name="G19" fmla="*/ 8574 1 2"/>
                <a:gd name="G20" fmla="+- G19 5400 0"/>
                <a:gd name="G21" fmla="cos G20 -14015"/>
                <a:gd name="G22" fmla="sin G20 -14015"/>
                <a:gd name="G23" fmla="+- G21 10800 0"/>
                <a:gd name="G24" fmla="+- G12 G23 G22"/>
                <a:gd name="G25" fmla="+- G22 G23 G11"/>
                <a:gd name="G26" fmla="cos 10800 -14015"/>
                <a:gd name="G27" fmla="sin 10800 -14015"/>
                <a:gd name="G28" fmla="cos 8574 -14015"/>
                <a:gd name="G29" fmla="sin 8574 -14015"/>
                <a:gd name="G30" fmla="+- G26 10800 0"/>
                <a:gd name="G31" fmla="+- G27 10800 0"/>
                <a:gd name="G32" fmla="+- G28 10800 0"/>
                <a:gd name="G33" fmla="+- G29 10800 0"/>
                <a:gd name="G34" fmla="+- G19 5400 0"/>
                <a:gd name="G35" fmla="cos G34 -11677937"/>
                <a:gd name="G36" fmla="sin G34 -11677937"/>
                <a:gd name="G37" fmla="+/ -11677937 -14015 2"/>
                <a:gd name="T2" fmla="*/ 180 256 1"/>
                <a:gd name="T3" fmla="*/ 0 256 1"/>
                <a:gd name="G38" fmla="+- G37 T2 T3"/>
                <a:gd name="G39" fmla="?: G2 G37 G38"/>
                <a:gd name="G40" fmla="cos 10800 G39"/>
                <a:gd name="G41" fmla="sin 10800 G39"/>
                <a:gd name="G42" fmla="cos 8574 G39"/>
                <a:gd name="G43" fmla="sin 8574 G39"/>
                <a:gd name="G44" fmla="+- G40 10800 0"/>
                <a:gd name="G45" fmla="+- G41 10800 0"/>
                <a:gd name="G46" fmla="+- G42 10800 0"/>
                <a:gd name="G47" fmla="+- G43 10800 0"/>
                <a:gd name="G48" fmla="+- G35 10800 0"/>
                <a:gd name="G49" fmla="+- G36 10800 0"/>
                <a:gd name="T4" fmla="*/ 10950 w 21600"/>
                <a:gd name="T5" fmla="*/ 1 h 21600"/>
                <a:gd name="T6" fmla="*/ 1117 w 21600"/>
                <a:gd name="T7" fmla="*/ 10494 h 21600"/>
                <a:gd name="T8" fmla="*/ 10919 w 21600"/>
                <a:gd name="T9" fmla="*/ 2226 h 21600"/>
                <a:gd name="T10" fmla="*/ 24299 w 21600"/>
                <a:gd name="T11" fmla="*/ 10749 h 21600"/>
                <a:gd name="T12" fmla="*/ 20501 w 21600"/>
                <a:gd name="T13" fmla="*/ 14576 h 21600"/>
                <a:gd name="T14" fmla="*/ 16673 w 21600"/>
                <a:gd name="T15" fmla="*/ 1077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373" y="10767"/>
                  </a:moveTo>
                  <a:cubicBezTo>
                    <a:pt x="19356" y="6045"/>
                    <a:pt x="15522" y="2226"/>
                    <a:pt x="10800" y="2226"/>
                  </a:cubicBezTo>
                  <a:cubicBezTo>
                    <a:pt x="6170" y="2225"/>
                    <a:pt x="2376" y="5901"/>
                    <a:pt x="2230" y="10529"/>
                  </a:cubicBezTo>
                  <a:lnTo>
                    <a:pt x="5" y="10459"/>
                  </a:lnTo>
                  <a:cubicBezTo>
                    <a:pt x="189" y="4630"/>
                    <a:pt x="4968" y="-1"/>
                    <a:pt x="10800" y="0"/>
                  </a:cubicBezTo>
                  <a:cubicBezTo>
                    <a:pt x="16748" y="0"/>
                    <a:pt x="21577" y="4810"/>
                    <a:pt x="21599" y="10759"/>
                  </a:cubicBezTo>
                  <a:lnTo>
                    <a:pt x="24299" y="10749"/>
                  </a:lnTo>
                  <a:lnTo>
                    <a:pt x="20501" y="14576"/>
                  </a:lnTo>
                  <a:lnTo>
                    <a:pt x="16673" y="10778"/>
                  </a:lnTo>
                  <a:lnTo>
                    <a:pt x="19373" y="10767"/>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zh-CN" altLang="en-US"/>
            </a:p>
          </p:txBody>
        </p:sp>
        <p:sp>
          <p:nvSpPr>
            <p:cNvPr id="22" name="Text Box 21"/>
            <p:cNvSpPr txBox="1">
              <a:spLocks noChangeArrowheads="1"/>
            </p:cNvSpPr>
            <p:nvPr/>
          </p:nvSpPr>
          <p:spPr bwMode="black">
            <a:xfrm>
              <a:off x="7003648" y="2384672"/>
              <a:ext cx="1846041" cy="1199970"/>
            </a:xfrm>
            <a:prstGeom prst="rect">
              <a:avLst/>
            </a:prstGeom>
            <a:noFill/>
            <a:ln w="9525">
              <a:noFill/>
              <a:miter lim="800000"/>
              <a:headEnd/>
              <a:tailEnd/>
            </a:ln>
          </p:spPr>
          <p:txBody>
            <a:bodyPr>
              <a:spAutoFit/>
            </a:bodyPr>
            <a:lstStyle/>
            <a:p>
              <a:pPr algn="ctr">
                <a:spcBef>
                  <a:spcPct val="50000"/>
                </a:spcBef>
                <a:defRPr/>
              </a:pPr>
              <a:r>
                <a:rPr lang="zh-TW" altLang="en-US" sz="2400" dirty="0">
                  <a:latin typeface="微軟正黑體" pitchFamily="34" charset="-120"/>
                  <a:ea typeface="微軟正黑體" pitchFamily="34" charset="-120"/>
                </a:rPr>
                <a:t>協助教師建構</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教學評量</a:t>
              </a:r>
              <a:r>
                <a:rPr lang="zh-TW" altLang="en-US" sz="2400" dirty="0">
                  <a:latin typeface="微軟正黑體" pitchFamily="34" charset="-120"/>
                  <a:ea typeface="微軟正黑體" pitchFamily="34" charset="-120"/>
                </a:rPr>
                <a:t>的</a:t>
              </a:r>
              <a:r>
                <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新視野</a:t>
              </a:r>
              <a:endParaRPr lang="en-US" altLang="zh-CN"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4595" name="Line 11"/>
            <p:cNvSpPr>
              <a:spLocks noChangeShapeType="1"/>
            </p:cNvSpPr>
            <p:nvPr/>
          </p:nvSpPr>
          <p:spPr bwMode="gray">
            <a:xfrm flipH="1">
              <a:off x="2093410" y="3455022"/>
              <a:ext cx="639000" cy="30441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596" name="Line 13"/>
            <p:cNvSpPr>
              <a:spLocks noChangeShapeType="1"/>
            </p:cNvSpPr>
            <p:nvPr/>
          </p:nvSpPr>
          <p:spPr bwMode="gray">
            <a:xfrm flipH="1">
              <a:off x="2084338" y="3752453"/>
              <a:ext cx="9072" cy="24630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597" name="Line 17"/>
            <p:cNvSpPr>
              <a:spLocks noChangeShapeType="1"/>
            </p:cNvSpPr>
            <p:nvPr/>
          </p:nvSpPr>
          <p:spPr bwMode="black">
            <a:xfrm flipV="1">
              <a:off x="2251877" y="4378681"/>
              <a:ext cx="682369" cy="830709"/>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矩形 1"/>
            <p:cNvSpPr/>
            <p:nvPr/>
          </p:nvSpPr>
          <p:spPr>
            <a:xfrm>
              <a:off x="5309989" y="5340153"/>
              <a:ext cx="3066682" cy="831725"/>
            </a:xfrm>
            <a:prstGeom prst="rect">
              <a:avLst/>
            </a:prstGeom>
          </p:spPr>
          <p:txBody>
            <a:bodyPr>
              <a:spAutoFit/>
            </a:bodyPr>
            <a:lstStyle/>
            <a:p>
              <a:pPr>
                <a:defRPr/>
              </a:pPr>
              <a:r>
                <a:rPr lang="zh-TW" altLang="en-US" sz="2400" dirty="0">
                  <a:latin typeface="微軟正黑體" panose="020B0604030504040204" pitchFamily="34" charset="-120"/>
                  <a:ea typeface="微軟正黑體" panose="020B0604030504040204" pitchFamily="34" charset="-120"/>
                </a:rPr>
                <a:t>建立</a:t>
              </a:r>
              <a:r>
                <a:rPr lang="zh-TW" altLang="en-US" sz="24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學力監控</a:t>
              </a:r>
              <a:r>
                <a:rPr lang="zh-TW" altLang="en-US" sz="2400" dirty="0">
                  <a:latin typeface="微軟正黑體" panose="020B0604030504040204" pitchFamily="34" charset="-120"/>
                  <a:ea typeface="微軟正黑體" panose="020B0604030504040204" pitchFamily="34" charset="-120"/>
                </a:rPr>
                <a:t>機制，作為政策參考</a:t>
              </a:r>
            </a:p>
          </p:txBody>
        </p:sp>
      </p:grpSp>
      <p:sp>
        <p:nvSpPr>
          <p:cNvPr id="3" name="投影片編號版面配置區 2"/>
          <p:cNvSpPr>
            <a:spLocks noGrp="1"/>
          </p:cNvSpPr>
          <p:nvPr>
            <p:ph type="sldNum" sz="quarter" idx="12"/>
          </p:nvPr>
        </p:nvSpPr>
        <p:spPr/>
        <p:txBody>
          <a:bodyPr/>
          <a:lstStyle/>
          <a:p>
            <a:pPr>
              <a:defRPr/>
            </a:pPr>
            <a:fld id="{72961BB3-3669-4838-BA1D-2D75CCA31448}" type="slidenum">
              <a:rPr lang="es-ES" altLang="zh-TW" smtClean="0"/>
              <a:pPr>
                <a:defRPr/>
              </a:pPr>
              <a:t>9</a:t>
            </a:fld>
            <a:endParaRPr lang="es-ES" altLang="zh-TW"/>
          </a:p>
        </p:txBody>
      </p:sp>
    </p:spTree>
    <p:extLst>
      <p:ext uri="{BB962C8B-B14F-4D97-AF65-F5344CB8AC3E}">
        <p14:creationId xmlns:p14="http://schemas.microsoft.com/office/powerpoint/2010/main" val="337809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國小公播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國小公播版" id="{E4609DD9-F8B9-4CDC-B9EE-FD895F4339E1}" vid="{4E57EB0D-82F5-490D-A22C-54F766A5ED6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4771</TotalTime>
  <Words>2772</Words>
  <Application>Microsoft Office PowerPoint</Application>
  <PresentationFormat>如螢幕大小 (4:3)</PresentationFormat>
  <Paragraphs>442</Paragraphs>
  <Slides>35</Slides>
  <Notes>35</Notes>
  <HiddenSlides>2</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35</vt:i4>
      </vt:variant>
    </vt:vector>
  </HeadingPairs>
  <TitlesOfParts>
    <vt:vector size="47" baseType="lpstr">
      <vt:lpstr>SimHei</vt:lpstr>
      <vt:lpstr>华文新魏</vt:lpstr>
      <vt:lpstr>華康新特黑體(P)</vt:lpstr>
      <vt:lpstr>微軟正黑體</vt:lpstr>
      <vt:lpstr>新細明體</vt:lpstr>
      <vt:lpstr>標楷體</vt:lpstr>
      <vt:lpstr>Arial</vt:lpstr>
      <vt:lpstr>Calibri</vt:lpstr>
      <vt:lpstr>Constantia</vt:lpstr>
      <vt:lpstr>Times New Roman</vt:lpstr>
      <vt:lpstr>Wingdings</vt:lpstr>
      <vt:lpstr>國小公播版</vt:lpstr>
      <vt:lpstr>PowerPoint 簡報</vt:lpstr>
      <vt:lpstr>PowerPoint 簡報</vt:lpstr>
      <vt:lpstr>國民小學學生學習成就 素養導向標準本位評量 ～ 計畫簡介 ～</vt:lpstr>
      <vt:lpstr>心測中心對十二年國教 施行之因應方向</vt:lpstr>
      <vt:lpstr>計畫源起</vt:lpstr>
      <vt:lpstr>計畫概述</vt:lpstr>
      <vt:lpstr>108-110學年度期程規劃</vt:lpstr>
      <vt:lpstr>評量標準可以連結 課程－教學－評量</vt:lpstr>
      <vt:lpstr>PowerPoint 簡報</vt:lpstr>
      <vt:lpstr>什麼是 標準本位評量？</vt:lpstr>
      <vt:lpstr>常模參照 vs.標準參照</vt:lpstr>
      <vt:lpstr>PowerPoint 簡報</vt:lpstr>
      <vt:lpstr>PowerPoint 簡報</vt:lpstr>
      <vt:lpstr>PowerPoint 簡報</vt:lpstr>
      <vt:lpstr>PowerPoint 簡報</vt:lpstr>
      <vt:lpstr>針對以上的問題…  我們提供另一種評量方式</vt:lpstr>
      <vt:lpstr>標準本位評量題目(小六英語)</vt:lpstr>
      <vt:lpstr>PowerPoint 簡報</vt:lpstr>
      <vt:lpstr>常見評量方式 vs.標準本位評量</vt:lpstr>
      <vt:lpstr>常見評量方式 vs.標準本位評量</vt:lpstr>
      <vt:lpstr>標準本位評量(專有名詞)</vt:lpstr>
      <vt:lpstr>專有名詞（續）</vt:lpstr>
      <vt:lpstr>完整的評量紀錄</vt:lpstr>
      <vt:lpstr>PowerPoint 簡報</vt:lpstr>
      <vt:lpstr>目前心測中心 已開始制訂評量標準</vt:lpstr>
      <vt:lpstr>迷思概念澄清-1 表現標準是描述「人」，不是題目</vt:lpstr>
      <vt:lpstr>迷思概念澄清-2 評量標準不隨題目變動</vt:lpstr>
      <vt:lpstr>迷思概念澄清-3 表現標準 vs. 評分指引(續)</vt:lpstr>
      <vt:lpstr>迷思概念澄清-4 全對不一定代表能力達到A等級</vt:lpstr>
      <vt:lpstr>迷思概念澄清-5 並非每次評量都要分出A-E能力等級的學生</vt:lpstr>
      <vt:lpstr>共同概念篇 Q &amp; A</vt:lpstr>
      <vt:lpstr>PowerPoint 簡報</vt:lpstr>
      <vt:lpstr>Q：課綱與評量標準的關係為何?</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bedith</dc:creator>
  <cp:lastModifiedBy>james lua</cp:lastModifiedBy>
  <cp:revision>247</cp:revision>
  <cp:lastPrinted>2018-08-15T01:35:49Z</cp:lastPrinted>
  <dcterms:created xsi:type="dcterms:W3CDTF">2017-07-24T02:37:04Z</dcterms:created>
  <dcterms:modified xsi:type="dcterms:W3CDTF">2019-01-22T14:28:15Z</dcterms:modified>
</cp:coreProperties>
</file>